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1.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xml" ContentType="application/vnd.openxmlformats-officedocument.presentationml.tags+xml"/>
  <Override PartName="/ppt/notesSlides/notesSlide35.xml" ContentType="application/vnd.openxmlformats-officedocument.presentationml.notesSlide+xml"/>
  <Override PartName="/ppt/tags/tag3.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 id="2147483653" r:id="rId3"/>
  </p:sldMasterIdLst>
  <p:notesMasterIdLst>
    <p:notesMasterId r:id="rId59"/>
  </p:notesMasterIdLst>
  <p:handoutMasterIdLst>
    <p:handoutMasterId r:id="rId60"/>
  </p:handoutMasterIdLst>
  <p:sldIdLst>
    <p:sldId id="256" r:id="rId4"/>
    <p:sldId id="273" r:id="rId5"/>
    <p:sldId id="271" r:id="rId6"/>
    <p:sldId id="266" r:id="rId7"/>
    <p:sldId id="272" r:id="rId8"/>
    <p:sldId id="303" r:id="rId9"/>
    <p:sldId id="304" r:id="rId10"/>
    <p:sldId id="307" r:id="rId11"/>
    <p:sldId id="305" r:id="rId12"/>
    <p:sldId id="313" r:id="rId13"/>
    <p:sldId id="308" r:id="rId14"/>
    <p:sldId id="330" r:id="rId15"/>
    <p:sldId id="349" r:id="rId16"/>
    <p:sldId id="352" r:id="rId17"/>
    <p:sldId id="351" r:id="rId18"/>
    <p:sldId id="332" r:id="rId19"/>
    <p:sldId id="333" r:id="rId20"/>
    <p:sldId id="350" r:id="rId21"/>
    <p:sldId id="337" r:id="rId22"/>
    <p:sldId id="327" r:id="rId23"/>
    <p:sldId id="310" r:id="rId24"/>
    <p:sldId id="259" r:id="rId25"/>
    <p:sldId id="278" r:id="rId26"/>
    <p:sldId id="268" r:id="rId27"/>
    <p:sldId id="269" r:id="rId28"/>
    <p:sldId id="298" r:id="rId29"/>
    <p:sldId id="297" r:id="rId30"/>
    <p:sldId id="265" r:id="rId31"/>
    <p:sldId id="283" r:id="rId32"/>
    <p:sldId id="279" r:id="rId33"/>
    <p:sldId id="284" r:id="rId34"/>
    <p:sldId id="300" r:id="rId35"/>
    <p:sldId id="288" r:id="rId36"/>
    <p:sldId id="293" r:id="rId37"/>
    <p:sldId id="296" r:id="rId38"/>
    <p:sldId id="295" r:id="rId39"/>
    <p:sldId id="275" r:id="rId40"/>
    <p:sldId id="338" r:id="rId41"/>
    <p:sldId id="339" r:id="rId42"/>
    <p:sldId id="340" r:id="rId43"/>
    <p:sldId id="276" r:id="rId44"/>
    <p:sldId id="353" r:id="rId45"/>
    <p:sldId id="343" r:id="rId46"/>
    <p:sldId id="344" r:id="rId47"/>
    <p:sldId id="345" r:id="rId48"/>
    <p:sldId id="341" r:id="rId49"/>
    <p:sldId id="342" r:id="rId50"/>
    <p:sldId id="346" r:id="rId51"/>
    <p:sldId id="274" r:id="rId52"/>
    <p:sldId id="311" r:id="rId53"/>
    <p:sldId id="324" r:id="rId54"/>
    <p:sldId id="325" r:id="rId55"/>
    <p:sldId id="347" r:id="rId56"/>
    <p:sldId id="260" r:id="rId57"/>
    <p:sldId id="34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6DAB268-95FC-40CD-A6C5-CC1288782797}">
          <p14:sldIdLst>
            <p14:sldId id="256"/>
            <p14:sldId id="273"/>
            <p14:sldId id="271"/>
          </p14:sldIdLst>
        </p14:section>
        <p14:section name="Why ML" id="{A169D33C-2945-4297-BD1A-8B13DF3E12C6}">
          <p14:sldIdLst>
            <p14:sldId id="266"/>
            <p14:sldId id="272"/>
            <p14:sldId id="303"/>
            <p14:sldId id="304"/>
            <p14:sldId id="307"/>
            <p14:sldId id="305"/>
            <p14:sldId id="313"/>
            <p14:sldId id="308"/>
          </p14:sldIdLst>
        </p14:section>
        <p14:section name="Azure ML" id="{749AEE2F-DC9B-47F9-8E03-6EB6845FB61C}">
          <p14:sldIdLst>
            <p14:sldId id="330"/>
            <p14:sldId id="349"/>
            <p14:sldId id="352"/>
            <p14:sldId id="351"/>
            <p14:sldId id="332"/>
            <p14:sldId id="333"/>
            <p14:sldId id="350"/>
            <p14:sldId id="337"/>
            <p14:sldId id="327"/>
            <p14:sldId id="310"/>
          </p14:sldIdLst>
        </p14:section>
        <p14:section name="Definitions" id="{5A0DF0E1-F894-4A22-B23A-F1E60B99AFDF}">
          <p14:sldIdLst>
            <p14:sldId id="259"/>
            <p14:sldId id="278"/>
            <p14:sldId id="268"/>
            <p14:sldId id="269"/>
            <p14:sldId id="298"/>
            <p14:sldId id="297"/>
            <p14:sldId id="265"/>
            <p14:sldId id="283"/>
            <p14:sldId id="279"/>
            <p14:sldId id="284"/>
            <p14:sldId id="300"/>
            <p14:sldId id="288"/>
            <p14:sldId id="293"/>
            <p14:sldId id="296"/>
            <p14:sldId id="295"/>
          </p14:sldIdLst>
        </p14:section>
        <p14:section name="Scenarios" id="{4E26120D-4866-4698-BAC2-378376FE16F5}">
          <p14:sldIdLst>
            <p14:sldId id="275"/>
          </p14:sldIdLst>
        </p14:section>
        <p14:section name="Classification, Clustering, Regression" id="{FA55C863-7C9C-411B-8888-48570C1CC5CE}">
          <p14:sldIdLst>
            <p14:sldId id="338"/>
            <p14:sldId id="339"/>
            <p14:sldId id="340"/>
            <p14:sldId id="276"/>
            <p14:sldId id="353"/>
            <p14:sldId id="343"/>
            <p14:sldId id="344"/>
            <p14:sldId id="345"/>
            <p14:sldId id="341"/>
            <p14:sldId id="342"/>
          </p14:sldIdLst>
        </p14:section>
        <p14:section name="Scalibility" id="{B2636620-14CA-49D8-B89D-F893D460EEBF}">
          <p14:sldIdLst>
            <p14:sldId id="346"/>
            <p14:sldId id="274"/>
            <p14:sldId id="311"/>
          </p14:sldIdLst>
        </p14:section>
        <p14:section name="Case Studies" id="{0543F2AE-4FC9-409E-B33B-F3C5FE9C73CB}">
          <p14:sldIdLst>
            <p14:sldId id="324"/>
            <p14:sldId id="325"/>
            <p14:sldId id="347"/>
            <p14:sldId id="260"/>
            <p14:sldId id="348"/>
          </p14:sldIdLst>
        </p14:section>
        <p14:section name="Appendix" id="{4AEC671A-0C5C-4794-A4A1-0A256D2ED86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020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311" autoAdjust="0"/>
    <p:restoredTop sz="83771" autoAdjust="0"/>
  </p:normalViewPr>
  <p:slideViewPr>
    <p:cSldViewPr snapToGrid="0">
      <p:cViewPr varScale="1">
        <p:scale>
          <a:sx n="122" d="100"/>
          <a:sy n="122" d="100"/>
        </p:scale>
        <p:origin x="2456" y="200"/>
      </p:cViewPr>
      <p:guideLst/>
    </p:cSldViewPr>
  </p:slideViewPr>
  <p:notesTextViewPr>
    <p:cViewPr>
      <p:scale>
        <a:sx n="1" d="1"/>
        <a:sy n="1" d="1"/>
      </p:scale>
      <p:origin x="0" y="0"/>
    </p:cViewPr>
  </p:notesTextViewPr>
  <p:notesViewPr>
    <p:cSldViewPr snapToGrid="0">
      <p:cViewPr varScale="1">
        <p:scale>
          <a:sx n="88" d="100"/>
          <a:sy n="88" d="100"/>
        </p:scale>
        <p:origin x="3822"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notesMaster" Target="notesMasters/notesMaster1.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60" Type="http://schemas.openxmlformats.org/officeDocument/2006/relationships/handoutMaster" Target="handoutMasters/handout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0662BB-4338-4C20-A114-E87348B76378}"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A8535202-CFDA-4D82-BE84-7E83C76CF209}">
      <dgm:prSet custT="1"/>
      <dgm:spPr/>
      <dgm:t>
        <a:bodyPr/>
        <a:lstStyle/>
        <a:p>
          <a:pPr rtl="0"/>
          <a:r>
            <a:rPr lang="en-US" sz="1600" dirty="0"/>
            <a:t>Publish Web Service</a:t>
          </a:r>
        </a:p>
      </dgm:t>
    </dgm:pt>
    <dgm:pt modelId="{F5B7276C-75EF-44D1-A656-2D43D8474025}" type="parTrans" cxnId="{D6A334CC-6C92-4FA4-A130-AE2290DBDBE6}">
      <dgm:prSet/>
      <dgm:spPr/>
      <dgm:t>
        <a:bodyPr/>
        <a:lstStyle/>
        <a:p>
          <a:endParaRPr lang="en-US"/>
        </a:p>
      </dgm:t>
    </dgm:pt>
    <dgm:pt modelId="{B7B77D53-81CF-48D6-99A5-7D0F3A15A2B5}" type="sibTrans" cxnId="{D6A334CC-6C92-4FA4-A130-AE2290DBDBE6}">
      <dgm:prSet/>
      <dgm:spPr/>
      <dgm:t>
        <a:bodyPr/>
        <a:lstStyle/>
        <a:p>
          <a:endParaRPr lang="en-US"/>
        </a:p>
      </dgm:t>
    </dgm:pt>
    <dgm:pt modelId="{94451611-E5BE-49C7-97F9-2D370CC86C6F}" type="pres">
      <dgm:prSet presAssocID="{A30662BB-4338-4C20-A114-E87348B76378}" presName="CompostProcess" presStyleCnt="0">
        <dgm:presLayoutVars>
          <dgm:dir/>
          <dgm:resizeHandles val="exact"/>
        </dgm:presLayoutVars>
      </dgm:prSet>
      <dgm:spPr/>
      <dgm:t>
        <a:bodyPr/>
        <a:lstStyle/>
        <a:p>
          <a:endParaRPr lang="en-US"/>
        </a:p>
      </dgm:t>
    </dgm:pt>
    <dgm:pt modelId="{AB4748CC-F796-4349-817E-F653C3244398}" type="pres">
      <dgm:prSet presAssocID="{A30662BB-4338-4C20-A114-E87348B76378}" presName="arrow" presStyleLbl="bgShp" presStyleIdx="0" presStyleCnt="1" custScaleX="51339" custScaleY="51995" custLinFactNeighborX="-35638" custLinFactNeighborY="3872"/>
      <dgm:spPr/>
    </dgm:pt>
    <dgm:pt modelId="{D0137A3E-25C6-42A7-9B06-3EE707316A5A}" type="pres">
      <dgm:prSet presAssocID="{A30662BB-4338-4C20-A114-E87348B76378}" presName="linearProcess" presStyleCnt="0"/>
      <dgm:spPr/>
    </dgm:pt>
    <dgm:pt modelId="{991805A0-51B7-42EB-A8D1-319D4A68D554}" type="pres">
      <dgm:prSet presAssocID="{A8535202-CFDA-4D82-BE84-7E83C76CF209}" presName="textNode" presStyleLbl="node1" presStyleIdx="0" presStyleCnt="1" custLinFactX="-23705" custLinFactNeighborX="-100000" custLinFactNeighborY="7859">
        <dgm:presLayoutVars>
          <dgm:bulletEnabled val="1"/>
        </dgm:presLayoutVars>
      </dgm:prSet>
      <dgm:spPr/>
      <dgm:t>
        <a:bodyPr/>
        <a:lstStyle/>
        <a:p>
          <a:endParaRPr lang="en-US"/>
        </a:p>
      </dgm:t>
    </dgm:pt>
  </dgm:ptLst>
  <dgm:cxnLst>
    <dgm:cxn modelId="{D6A334CC-6C92-4FA4-A130-AE2290DBDBE6}" srcId="{A30662BB-4338-4C20-A114-E87348B76378}" destId="{A8535202-CFDA-4D82-BE84-7E83C76CF209}" srcOrd="0" destOrd="0" parTransId="{F5B7276C-75EF-44D1-A656-2D43D8474025}" sibTransId="{B7B77D53-81CF-48D6-99A5-7D0F3A15A2B5}"/>
    <dgm:cxn modelId="{9AD81B23-6D0F-4256-9DA7-708B149EAD3B}" type="presOf" srcId="{A30662BB-4338-4C20-A114-E87348B76378}" destId="{94451611-E5BE-49C7-97F9-2D370CC86C6F}" srcOrd="0" destOrd="0" presId="urn:microsoft.com/office/officeart/2005/8/layout/hProcess9"/>
    <dgm:cxn modelId="{A314A626-E27E-4EDD-AB79-58845A7F1351}" type="presOf" srcId="{A8535202-CFDA-4D82-BE84-7E83C76CF209}" destId="{991805A0-51B7-42EB-A8D1-319D4A68D554}" srcOrd="0" destOrd="0" presId="urn:microsoft.com/office/officeart/2005/8/layout/hProcess9"/>
    <dgm:cxn modelId="{F90C6CAB-4D44-4D82-84E9-0C45517336B4}" type="presParOf" srcId="{94451611-E5BE-49C7-97F9-2D370CC86C6F}" destId="{AB4748CC-F796-4349-817E-F653C3244398}" srcOrd="0" destOrd="0" presId="urn:microsoft.com/office/officeart/2005/8/layout/hProcess9"/>
    <dgm:cxn modelId="{84560876-4092-4C88-8A48-1F79981F768F}" type="presParOf" srcId="{94451611-E5BE-49C7-97F9-2D370CC86C6F}" destId="{D0137A3E-25C6-42A7-9B06-3EE707316A5A}" srcOrd="1" destOrd="0" presId="urn:microsoft.com/office/officeart/2005/8/layout/hProcess9"/>
    <dgm:cxn modelId="{5676237F-C3E7-44BA-9115-37876B2770B4}" type="presParOf" srcId="{D0137A3E-25C6-42A7-9B06-3EE707316A5A}" destId="{991805A0-51B7-42EB-A8D1-319D4A68D554}" srcOrd="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FBD870-9EEB-4B62-9FBB-F0BAD710A06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40CADCF0-58F0-47D4-A015-F5EA5193DB1F}">
      <dgm:prSet/>
      <dgm:spPr/>
      <dgm:t>
        <a:bodyPr/>
        <a:lstStyle/>
        <a:p>
          <a:pPr rtl="0"/>
          <a:r>
            <a:rPr lang="en-US" dirty="0"/>
            <a:t>Get  Azure Subscription</a:t>
          </a:r>
        </a:p>
      </dgm:t>
    </dgm:pt>
    <dgm:pt modelId="{99796FE2-A925-4FF9-AAF3-49EFE49EF8DD}" type="parTrans" cxnId="{A09BF5B8-9C1D-4279-A56F-B15545C6E524}">
      <dgm:prSet/>
      <dgm:spPr/>
      <dgm:t>
        <a:bodyPr/>
        <a:lstStyle/>
        <a:p>
          <a:endParaRPr lang="en-US"/>
        </a:p>
      </dgm:t>
    </dgm:pt>
    <dgm:pt modelId="{E0B2D480-8313-4522-83F6-13B761C2BDA7}" type="sibTrans" cxnId="{A09BF5B8-9C1D-4279-A56F-B15545C6E524}">
      <dgm:prSet/>
      <dgm:spPr/>
      <dgm:t>
        <a:bodyPr/>
        <a:lstStyle/>
        <a:p>
          <a:endParaRPr lang="en-US"/>
        </a:p>
      </dgm:t>
    </dgm:pt>
    <dgm:pt modelId="{47D712AE-9380-4EBE-A6F8-4299E4021FCF}">
      <dgm:prSet/>
      <dgm:spPr/>
      <dgm:t>
        <a:bodyPr/>
        <a:lstStyle/>
        <a:p>
          <a:pPr rtl="0"/>
          <a:r>
            <a:rPr lang="en-US"/>
            <a:t>Create Workspace</a:t>
          </a:r>
        </a:p>
      </dgm:t>
    </dgm:pt>
    <dgm:pt modelId="{6F209D22-E6B5-4BC1-9C5C-E087EEED0EDC}" type="parTrans" cxnId="{6DD0F0B4-6ED9-46C3-9B73-853E8833DCC3}">
      <dgm:prSet/>
      <dgm:spPr/>
      <dgm:t>
        <a:bodyPr/>
        <a:lstStyle/>
        <a:p>
          <a:endParaRPr lang="en-US"/>
        </a:p>
      </dgm:t>
    </dgm:pt>
    <dgm:pt modelId="{C54B3C8F-8F87-4873-88ED-F1AB5EBDFE16}" type="sibTrans" cxnId="{6DD0F0B4-6ED9-46C3-9B73-853E8833DCC3}">
      <dgm:prSet/>
      <dgm:spPr/>
      <dgm:t>
        <a:bodyPr/>
        <a:lstStyle/>
        <a:p>
          <a:endParaRPr lang="en-US"/>
        </a:p>
      </dgm:t>
    </dgm:pt>
    <dgm:pt modelId="{121A0D37-8885-494B-B356-354E417DD5D9}" type="pres">
      <dgm:prSet presAssocID="{A4FBD870-9EEB-4B62-9FBB-F0BAD710A064}" presName="CompostProcess" presStyleCnt="0">
        <dgm:presLayoutVars>
          <dgm:dir/>
          <dgm:resizeHandles val="exact"/>
        </dgm:presLayoutVars>
      </dgm:prSet>
      <dgm:spPr/>
      <dgm:t>
        <a:bodyPr/>
        <a:lstStyle/>
        <a:p>
          <a:endParaRPr lang="en-US"/>
        </a:p>
      </dgm:t>
    </dgm:pt>
    <dgm:pt modelId="{409B6310-4EBF-41B0-9BBC-32C08A855579}" type="pres">
      <dgm:prSet presAssocID="{A4FBD870-9EEB-4B62-9FBB-F0BAD710A064}" presName="arrow" presStyleLbl="bgShp" presStyleIdx="0" presStyleCnt="1"/>
      <dgm:spPr/>
    </dgm:pt>
    <dgm:pt modelId="{62B72057-8299-4DA7-BDD5-CCCD32721EDB}" type="pres">
      <dgm:prSet presAssocID="{A4FBD870-9EEB-4B62-9FBB-F0BAD710A064}" presName="linearProcess" presStyleCnt="0"/>
      <dgm:spPr/>
    </dgm:pt>
    <dgm:pt modelId="{98AF1408-8B75-4E62-AC6F-C0BE2C8B6C7E}" type="pres">
      <dgm:prSet presAssocID="{40CADCF0-58F0-47D4-A015-F5EA5193DB1F}" presName="textNode" presStyleLbl="node1" presStyleIdx="0" presStyleCnt="2">
        <dgm:presLayoutVars>
          <dgm:bulletEnabled val="1"/>
        </dgm:presLayoutVars>
      </dgm:prSet>
      <dgm:spPr/>
      <dgm:t>
        <a:bodyPr/>
        <a:lstStyle/>
        <a:p>
          <a:endParaRPr lang="en-US"/>
        </a:p>
      </dgm:t>
    </dgm:pt>
    <dgm:pt modelId="{D069745F-134A-43A5-9BA8-1BD9451101DC}" type="pres">
      <dgm:prSet presAssocID="{E0B2D480-8313-4522-83F6-13B761C2BDA7}" presName="sibTrans" presStyleCnt="0"/>
      <dgm:spPr/>
    </dgm:pt>
    <dgm:pt modelId="{C4CDEA82-A5C7-451C-99C2-1BB38892DC8F}" type="pres">
      <dgm:prSet presAssocID="{47D712AE-9380-4EBE-A6F8-4299E4021FCF}" presName="textNode" presStyleLbl="node1" presStyleIdx="1" presStyleCnt="2">
        <dgm:presLayoutVars>
          <dgm:bulletEnabled val="1"/>
        </dgm:presLayoutVars>
      </dgm:prSet>
      <dgm:spPr/>
      <dgm:t>
        <a:bodyPr/>
        <a:lstStyle/>
        <a:p>
          <a:endParaRPr lang="en-US"/>
        </a:p>
      </dgm:t>
    </dgm:pt>
  </dgm:ptLst>
  <dgm:cxnLst>
    <dgm:cxn modelId="{05AA5E23-DDC0-4233-AE3C-67AD7CF6930B}" type="presOf" srcId="{A4FBD870-9EEB-4B62-9FBB-F0BAD710A064}" destId="{121A0D37-8885-494B-B356-354E417DD5D9}" srcOrd="0" destOrd="0" presId="urn:microsoft.com/office/officeart/2005/8/layout/hProcess9"/>
    <dgm:cxn modelId="{A09BF5B8-9C1D-4279-A56F-B15545C6E524}" srcId="{A4FBD870-9EEB-4B62-9FBB-F0BAD710A064}" destId="{40CADCF0-58F0-47D4-A015-F5EA5193DB1F}" srcOrd="0" destOrd="0" parTransId="{99796FE2-A925-4FF9-AAF3-49EFE49EF8DD}" sibTransId="{E0B2D480-8313-4522-83F6-13B761C2BDA7}"/>
    <dgm:cxn modelId="{AC2471DB-8EED-4C96-B6D0-338B2983152A}" type="presOf" srcId="{40CADCF0-58F0-47D4-A015-F5EA5193DB1F}" destId="{98AF1408-8B75-4E62-AC6F-C0BE2C8B6C7E}" srcOrd="0" destOrd="0" presId="urn:microsoft.com/office/officeart/2005/8/layout/hProcess9"/>
    <dgm:cxn modelId="{6DD0F0B4-6ED9-46C3-9B73-853E8833DCC3}" srcId="{A4FBD870-9EEB-4B62-9FBB-F0BAD710A064}" destId="{47D712AE-9380-4EBE-A6F8-4299E4021FCF}" srcOrd="1" destOrd="0" parTransId="{6F209D22-E6B5-4BC1-9C5C-E087EEED0EDC}" sibTransId="{C54B3C8F-8F87-4873-88ED-F1AB5EBDFE16}"/>
    <dgm:cxn modelId="{26AFD03C-52E8-40EC-A9E7-899435C2D181}" type="presOf" srcId="{47D712AE-9380-4EBE-A6F8-4299E4021FCF}" destId="{C4CDEA82-A5C7-451C-99C2-1BB38892DC8F}" srcOrd="0" destOrd="0" presId="urn:microsoft.com/office/officeart/2005/8/layout/hProcess9"/>
    <dgm:cxn modelId="{3FBEB8BB-89E3-45A0-8718-219C3B461D7C}" type="presParOf" srcId="{121A0D37-8885-494B-B356-354E417DD5D9}" destId="{409B6310-4EBF-41B0-9BBC-32C08A855579}" srcOrd="0" destOrd="0" presId="urn:microsoft.com/office/officeart/2005/8/layout/hProcess9"/>
    <dgm:cxn modelId="{5517C7DE-BE07-4C33-8CE3-FAFF11CF77FE}" type="presParOf" srcId="{121A0D37-8885-494B-B356-354E417DD5D9}" destId="{62B72057-8299-4DA7-BDD5-CCCD32721EDB}" srcOrd="1" destOrd="0" presId="urn:microsoft.com/office/officeart/2005/8/layout/hProcess9"/>
    <dgm:cxn modelId="{8560EED5-412F-4E9E-BCF3-1431293A238D}" type="presParOf" srcId="{62B72057-8299-4DA7-BDD5-CCCD32721EDB}" destId="{98AF1408-8B75-4E62-AC6F-C0BE2C8B6C7E}" srcOrd="0" destOrd="0" presId="urn:microsoft.com/office/officeart/2005/8/layout/hProcess9"/>
    <dgm:cxn modelId="{4D7E8056-14F0-499F-A512-1EAEA4F1ECA3}" type="presParOf" srcId="{62B72057-8299-4DA7-BDD5-CCCD32721EDB}" destId="{D069745F-134A-43A5-9BA8-1BD9451101DC}" srcOrd="1" destOrd="0" presId="urn:microsoft.com/office/officeart/2005/8/layout/hProcess9"/>
    <dgm:cxn modelId="{90CA9C83-0B56-4184-BCC2-5E320470A888}" type="presParOf" srcId="{62B72057-8299-4DA7-BDD5-CCCD32721EDB}" destId="{C4CDEA82-A5C7-451C-99C2-1BB38892DC8F}" srcOrd="2"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4C4460-AA17-114A-AC17-32B9F47D7936}"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7A1E2065-DCA5-294F-88EC-C65F1CDFFDC9}">
      <dgm:prSet/>
      <dgm:spPr/>
      <dgm:t>
        <a:bodyPr/>
        <a:lstStyle/>
        <a:p>
          <a:pPr rtl="0"/>
          <a:r>
            <a:rPr lang="en-US"/>
            <a:t>Age&lt;30</a:t>
          </a:r>
        </a:p>
      </dgm:t>
    </dgm:pt>
    <dgm:pt modelId="{1520EF75-0E3D-2847-8285-6D18D587925A}" type="parTrans" cxnId="{426B4838-4CE6-B643-A310-088C098827B3}">
      <dgm:prSet/>
      <dgm:spPr/>
      <dgm:t>
        <a:bodyPr/>
        <a:lstStyle/>
        <a:p>
          <a:endParaRPr lang="en-US"/>
        </a:p>
      </dgm:t>
    </dgm:pt>
    <dgm:pt modelId="{8288A6E3-7520-6244-B029-1F3946AEB4A8}" type="sibTrans" cxnId="{426B4838-4CE6-B643-A310-088C098827B3}">
      <dgm:prSet/>
      <dgm:spPr/>
      <dgm:t>
        <a:bodyPr/>
        <a:lstStyle/>
        <a:p>
          <a:endParaRPr lang="en-US"/>
        </a:p>
      </dgm:t>
    </dgm:pt>
    <dgm:pt modelId="{414597B3-25A6-9A4A-AA47-756DD273D03C}">
      <dgm:prSet/>
      <dgm:spPr/>
      <dgm:t>
        <a:bodyPr/>
        <a:lstStyle/>
        <a:p>
          <a:pPr rtl="0"/>
          <a:r>
            <a:rPr lang="it-IT" dirty="0"/>
            <a:t>Income &gt; $50K</a:t>
          </a:r>
        </a:p>
      </dgm:t>
    </dgm:pt>
    <dgm:pt modelId="{DCA359DE-9B91-BB49-8726-F3D94A1E517E}" type="parTrans" cxnId="{68C84D4D-A835-1F4C-A929-B8C8EE27D439}">
      <dgm:prSet/>
      <dgm:spPr/>
      <dgm:t>
        <a:bodyPr/>
        <a:lstStyle/>
        <a:p>
          <a:endParaRPr lang="en-US"/>
        </a:p>
      </dgm:t>
    </dgm:pt>
    <dgm:pt modelId="{AC191F25-D92E-0648-80FE-4CD98D5091C0}" type="sibTrans" cxnId="{68C84D4D-A835-1F4C-A929-B8C8EE27D439}">
      <dgm:prSet/>
      <dgm:spPr/>
      <dgm:t>
        <a:bodyPr/>
        <a:lstStyle/>
        <a:p>
          <a:endParaRPr lang="en-US"/>
        </a:p>
      </dgm:t>
    </dgm:pt>
    <dgm:pt modelId="{02B11BF0-E25F-F940-93BA-2404B414C935}">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418C1C6-005F-2645-BEE4-E3F7EB7B36F7}" type="parTrans" cxnId="{65F108E0-9DD9-A547-8ECB-1ECF044213F7}">
      <dgm:prSet/>
      <dgm:spPr/>
      <dgm:t>
        <a:bodyPr/>
        <a:lstStyle/>
        <a:p>
          <a:endParaRPr lang="en-US"/>
        </a:p>
      </dgm:t>
    </dgm:pt>
    <dgm:pt modelId="{A1419C10-8F82-564E-A15B-6EFFB36AD61F}" type="sibTrans" cxnId="{65F108E0-9DD9-A547-8ECB-1ECF044213F7}">
      <dgm:prSet/>
      <dgm:spPr/>
      <dgm:t>
        <a:bodyPr/>
        <a:lstStyle/>
        <a:p>
          <a:endParaRPr lang="en-US"/>
        </a:p>
      </dgm:t>
    </dgm:pt>
    <dgm:pt modelId="{E11A6FA3-D1E3-0D47-AE4E-DCA343777B2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0C72A6F7-4A73-1D40-ADA9-A37E3A34D953}" type="parTrans" cxnId="{4C1FE4C0-696D-2642-8942-F13CB20A4A00}">
      <dgm:prSet/>
      <dgm:spPr/>
      <dgm:t>
        <a:bodyPr/>
        <a:lstStyle/>
        <a:p>
          <a:endParaRPr lang="en-US"/>
        </a:p>
      </dgm:t>
    </dgm:pt>
    <dgm:pt modelId="{01CB0441-3E41-8E4D-B106-1C4B5401D8AB}" type="sibTrans" cxnId="{4C1FE4C0-696D-2642-8942-F13CB20A4A00}">
      <dgm:prSet/>
      <dgm:spPr/>
      <dgm:t>
        <a:bodyPr/>
        <a:lstStyle/>
        <a:p>
          <a:endParaRPr lang="en-US"/>
        </a:p>
      </dgm:t>
    </dgm:pt>
    <dgm:pt modelId="{220CBCC4-A22A-1345-912E-8E12124DD61C}">
      <dgm:prSet/>
      <dgm:spPr/>
      <dgm:t>
        <a:bodyPr/>
        <a:lstStyle/>
        <a:p>
          <a:pPr rtl="0"/>
          <a:r>
            <a:rPr lang="en-US" dirty="0"/>
            <a:t>Days Played &gt; 728</a:t>
          </a:r>
        </a:p>
      </dgm:t>
    </dgm:pt>
    <dgm:pt modelId="{C959AE7E-EACE-D647-869A-79BDFDD1692D}" type="parTrans" cxnId="{5AC48922-ED39-F545-AC2A-F0ACBD627659}">
      <dgm:prSet/>
      <dgm:spPr/>
      <dgm:t>
        <a:bodyPr/>
        <a:lstStyle/>
        <a:p>
          <a:endParaRPr lang="en-US"/>
        </a:p>
      </dgm:t>
    </dgm:pt>
    <dgm:pt modelId="{9F112ABA-15D7-9C47-8579-AC230C2053AB}" type="sibTrans" cxnId="{5AC48922-ED39-F545-AC2A-F0ACBD627659}">
      <dgm:prSet/>
      <dgm:spPr/>
      <dgm:t>
        <a:bodyPr/>
        <a:lstStyle/>
        <a:p>
          <a:endParaRPr lang="en-US"/>
        </a:p>
      </dgm:t>
    </dgm:pt>
    <dgm:pt modelId="{239BDB15-A099-B84C-91D6-A57D53E9F184}">
      <dgm:prSet/>
      <dgm:spPr/>
      <dgm:t>
        <a:bodyPr/>
        <a:lstStyle/>
        <a:p>
          <a:pPr rtl="0"/>
          <a:r>
            <a:rPr lang="it-IT"/>
            <a:t>Income &gt; $50K</a:t>
          </a:r>
        </a:p>
      </dgm:t>
    </dgm:pt>
    <dgm:pt modelId="{8090EDCC-251F-9A4B-8E3E-F3E8A3C15538}" type="parTrans" cxnId="{EB8596FC-1881-2140-8241-B2046002D6F8}">
      <dgm:prSet/>
      <dgm:spPr/>
      <dgm:t>
        <a:bodyPr/>
        <a:lstStyle/>
        <a:p>
          <a:endParaRPr lang="en-US"/>
        </a:p>
      </dgm:t>
    </dgm:pt>
    <dgm:pt modelId="{5F453A09-B187-6242-9900-22F3CFEF6279}" type="sibTrans" cxnId="{EB8596FC-1881-2140-8241-B2046002D6F8}">
      <dgm:prSet/>
      <dgm:spPr/>
      <dgm:t>
        <a:bodyPr/>
        <a:lstStyle/>
        <a:p>
          <a:endParaRPr lang="en-US"/>
        </a:p>
      </dgm:t>
    </dgm:pt>
    <dgm:pt modelId="{A6F32A99-CEF5-0446-8275-86A6561B4962}">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7F481729-FE01-5F4D-BEA1-18BE19201F7D}" type="parTrans" cxnId="{6B7B1157-689E-9249-9674-F808B04F33F8}">
      <dgm:prSet/>
      <dgm:spPr/>
      <dgm:t>
        <a:bodyPr/>
        <a:lstStyle/>
        <a:p>
          <a:endParaRPr lang="en-US"/>
        </a:p>
      </dgm:t>
    </dgm:pt>
    <dgm:pt modelId="{3F980BEE-3794-6B47-9062-3A31446CD14B}" type="sibTrans" cxnId="{6B7B1157-689E-9249-9674-F808B04F33F8}">
      <dgm:prSet/>
      <dgm:spPr/>
      <dgm:t>
        <a:bodyPr/>
        <a:lstStyle/>
        <a:p>
          <a:endParaRPr lang="en-US"/>
        </a:p>
      </dgm:t>
    </dgm:pt>
    <dgm:pt modelId="{AA81F63E-88F5-6A4F-8255-A4381AB1854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Not Xbox-One Customer</a:t>
          </a:r>
        </a:p>
      </dgm:t>
    </dgm:pt>
    <dgm:pt modelId="{2D8825CB-5603-5149-ABF1-9B0937D9D579}" type="parTrans" cxnId="{CF0482AD-AD16-524E-95A2-E3D5CF8B8EBB}">
      <dgm:prSet/>
      <dgm:spPr/>
      <dgm:t>
        <a:bodyPr/>
        <a:lstStyle/>
        <a:p>
          <a:endParaRPr lang="en-US"/>
        </a:p>
      </dgm:t>
    </dgm:pt>
    <dgm:pt modelId="{E776E541-E081-7948-BA2A-44AE7393D944}" type="sibTrans" cxnId="{CF0482AD-AD16-524E-95A2-E3D5CF8B8EBB}">
      <dgm:prSet/>
      <dgm:spPr/>
      <dgm:t>
        <a:bodyPr/>
        <a:lstStyle/>
        <a:p>
          <a:endParaRPr lang="en-US"/>
        </a:p>
      </dgm:t>
    </dgm:pt>
    <dgm:pt modelId="{661328FE-CC2F-6F49-8E83-9B29F2B393C7}">
      <dgm:prSet>
        <dgm:style>
          <a:lnRef idx="1">
            <a:schemeClr val="accent2"/>
          </a:lnRef>
          <a:fillRef idx="3">
            <a:schemeClr val="accent2"/>
          </a:fillRef>
          <a:effectRef idx="2">
            <a:schemeClr val="accent2"/>
          </a:effectRef>
          <a:fontRef idx="minor">
            <a:schemeClr val="lt1"/>
          </a:fontRef>
        </dgm:style>
      </dgm:prSet>
      <dgm:spPr/>
      <dgm:t>
        <a:bodyPr/>
        <a:lstStyle/>
        <a:p>
          <a:pPr rtl="0"/>
          <a:r>
            <a:rPr lang="en-US" dirty="0"/>
            <a:t>Xbox-One Customer</a:t>
          </a:r>
        </a:p>
      </dgm:t>
    </dgm:pt>
    <dgm:pt modelId="{1F219896-E528-9F4F-891F-EF3445A19085}" type="parTrans" cxnId="{4F1AB9AF-A427-BB4F-948C-69D8F68ECCFD}">
      <dgm:prSet/>
      <dgm:spPr/>
      <dgm:t>
        <a:bodyPr/>
        <a:lstStyle/>
        <a:p>
          <a:endParaRPr lang="en-US"/>
        </a:p>
      </dgm:t>
    </dgm:pt>
    <dgm:pt modelId="{513C37F9-FFF1-6343-9868-0C966A103D67}" type="sibTrans" cxnId="{4F1AB9AF-A427-BB4F-948C-69D8F68ECCFD}">
      <dgm:prSet/>
      <dgm:spPr/>
      <dgm:t>
        <a:bodyPr/>
        <a:lstStyle/>
        <a:p>
          <a:endParaRPr lang="en-US"/>
        </a:p>
      </dgm:t>
    </dgm:pt>
    <dgm:pt modelId="{869FFFD8-2785-4C4C-9531-C1D3119BAB1C}" type="pres">
      <dgm:prSet presAssocID="{6B4C4460-AA17-114A-AC17-32B9F47D7936}" presName="diagram" presStyleCnt="0">
        <dgm:presLayoutVars>
          <dgm:chPref val="1"/>
          <dgm:dir/>
          <dgm:animOne val="branch"/>
          <dgm:animLvl val="lvl"/>
          <dgm:resizeHandles val="exact"/>
        </dgm:presLayoutVars>
      </dgm:prSet>
      <dgm:spPr/>
      <dgm:t>
        <a:bodyPr/>
        <a:lstStyle/>
        <a:p>
          <a:endParaRPr lang="en-US"/>
        </a:p>
      </dgm:t>
    </dgm:pt>
    <dgm:pt modelId="{F4169024-7A67-A942-B5DD-23CF4E83EC37}" type="pres">
      <dgm:prSet presAssocID="{7A1E2065-DCA5-294F-88EC-C65F1CDFFDC9}" presName="root1" presStyleCnt="0"/>
      <dgm:spPr/>
    </dgm:pt>
    <dgm:pt modelId="{FD492D15-A4B4-194D-B688-D5D53DC7F353}" type="pres">
      <dgm:prSet presAssocID="{7A1E2065-DCA5-294F-88EC-C65F1CDFFDC9}" presName="LevelOneTextNode" presStyleLbl="node0" presStyleIdx="0" presStyleCnt="1">
        <dgm:presLayoutVars>
          <dgm:chPref val="3"/>
        </dgm:presLayoutVars>
      </dgm:prSet>
      <dgm:spPr/>
      <dgm:t>
        <a:bodyPr/>
        <a:lstStyle/>
        <a:p>
          <a:endParaRPr lang="en-US"/>
        </a:p>
      </dgm:t>
    </dgm:pt>
    <dgm:pt modelId="{2DC588A8-EA75-5E42-82B9-23443034DCD0}" type="pres">
      <dgm:prSet presAssocID="{7A1E2065-DCA5-294F-88EC-C65F1CDFFDC9}" presName="level2hierChild" presStyleCnt="0"/>
      <dgm:spPr/>
    </dgm:pt>
    <dgm:pt modelId="{AE991158-39C2-FF44-A0C3-9FE4599FC66F}" type="pres">
      <dgm:prSet presAssocID="{DCA359DE-9B91-BB49-8726-F3D94A1E517E}" presName="conn2-1" presStyleLbl="parChTrans1D2" presStyleIdx="0" presStyleCnt="2"/>
      <dgm:spPr/>
      <dgm:t>
        <a:bodyPr/>
        <a:lstStyle/>
        <a:p>
          <a:endParaRPr lang="en-US"/>
        </a:p>
      </dgm:t>
    </dgm:pt>
    <dgm:pt modelId="{05E3D3B1-87D2-1743-BA32-7FEC91FA9556}" type="pres">
      <dgm:prSet presAssocID="{DCA359DE-9B91-BB49-8726-F3D94A1E517E}" presName="connTx" presStyleLbl="parChTrans1D2" presStyleIdx="0" presStyleCnt="2"/>
      <dgm:spPr/>
      <dgm:t>
        <a:bodyPr/>
        <a:lstStyle/>
        <a:p>
          <a:endParaRPr lang="en-US"/>
        </a:p>
      </dgm:t>
    </dgm:pt>
    <dgm:pt modelId="{859DCEE1-F6F2-484F-9FE9-A68EB0D64066}" type="pres">
      <dgm:prSet presAssocID="{414597B3-25A6-9A4A-AA47-756DD273D03C}" presName="root2" presStyleCnt="0"/>
      <dgm:spPr/>
    </dgm:pt>
    <dgm:pt modelId="{FCD7164E-8628-8C4E-9400-C216173A4B14}" type="pres">
      <dgm:prSet presAssocID="{414597B3-25A6-9A4A-AA47-756DD273D03C}" presName="LevelTwoTextNode" presStyleLbl="node2" presStyleIdx="0" presStyleCnt="2">
        <dgm:presLayoutVars>
          <dgm:chPref val="3"/>
        </dgm:presLayoutVars>
      </dgm:prSet>
      <dgm:spPr/>
      <dgm:t>
        <a:bodyPr/>
        <a:lstStyle/>
        <a:p>
          <a:endParaRPr lang="en-US"/>
        </a:p>
      </dgm:t>
    </dgm:pt>
    <dgm:pt modelId="{6200F00C-E9C4-5541-B852-70A6DFA92596}" type="pres">
      <dgm:prSet presAssocID="{414597B3-25A6-9A4A-AA47-756DD273D03C}" presName="level3hierChild" presStyleCnt="0"/>
      <dgm:spPr/>
    </dgm:pt>
    <dgm:pt modelId="{745BCA54-2A64-B54A-8EA9-5FB99EF39746}" type="pres">
      <dgm:prSet presAssocID="{7418C1C6-005F-2645-BEE4-E3F7EB7B36F7}" presName="conn2-1" presStyleLbl="parChTrans1D3" presStyleIdx="0" presStyleCnt="4"/>
      <dgm:spPr/>
      <dgm:t>
        <a:bodyPr/>
        <a:lstStyle/>
        <a:p>
          <a:endParaRPr lang="en-US"/>
        </a:p>
      </dgm:t>
    </dgm:pt>
    <dgm:pt modelId="{A889DE61-85F9-4D40-95F1-8A33901DD90D}" type="pres">
      <dgm:prSet presAssocID="{7418C1C6-005F-2645-BEE4-E3F7EB7B36F7}" presName="connTx" presStyleLbl="parChTrans1D3" presStyleIdx="0" presStyleCnt="4"/>
      <dgm:spPr/>
      <dgm:t>
        <a:bodyPr/>
        <a:lstStyle/>
        <a:p>
          <a:endParaRPr lang="en-US"/>
        </a:p>
      </dgm:t>
    </dgm:pt>
    <dgm:pt modelId="{2647BB90-16B6-6A4C-AC75-B7096B200B0A}" type="pres">
      <dgm:prSet presAssocID="{02B11BF0-E25F-F940-93BA-2404B414C935}" presName="root2" presStyleCnt="0"/>
      <dgm:spPr/>
    </dgm:pt>
    <dgm:pt modelId="{BC6DB3B7-2D25-1A47-97BA-FE55E74B98CB}" type="pres">
      <dgm:prSet presAssocID="{02B11BF0-E25F-F940-93BA-2404B414C935}" presName="LevelTwoTextNode" presStyleLbl="node3" presStyleIdx="0" presStyleCnt="4">
        <dgm:presLayoutVars>
          <dgm:chPref val="3"/>
        </dgm:presLayoutVars>
      </dgm:prSet>
      <dgm:spPr/>
      <dgm:t>
        <a:bodyPr/>
        <a:lstStyle/>
        <a:p>
          <a:endParaRPr lang="en-US"/>
        </a:p>
      </dgm:t>
    </dgm:pt>
    <dgm:pt modelId="{A3AABD51-9931-7A43-8F91-2981E9BFEC3B}" type="pres">
      <dgm:prSet presAssocID="{02B11BF0-E25F-F940-93BA-2404B414C935}" presName="level3hierChild" presStyleCnt="0"/>
      <dgm:spPr/>
    </dgm:pt>
    <dgm:pt modelId="{60B8E030-1D22-644F-BD71-1688AD962086}" type="pres">
      <dgm:prSet presAssocID="{0C72A6F7-4A73-1D40-ADA9-A37E3A34D953}" presName="conn2-1" presStyleLbl="parChTrans1D3" presStyleIdx="1" presStyleCnt="4"/>
      <dgm:spPr/>
      <dgm:t>
        <a:bodyPr/>
        <a:lstStyle/>
        <a:p>
          <a:endParaRPr lang="en-US"/>
        </a:p>
      </dgm:t>
    </dgm:pt>
    <dgm:pt modelId="{B7E36C68-6AB5-7F44-8CD0-1B6969419820}" type="pres">
      <dgm:prSet presAssocID="{0C72A6F7-4A73-1D40-ADA9-A37E3A34D953}" presName="connTx" presStyleLbl="parChTrans1D3" presStyleIdx="1" presStyleCnt="4"/>
      <dgm:spPr/>
      <dgm:t>
        <a:bodyPr/>
        <a:lstStyle/>
        <a:p>
          <a:endParaRPr lang="en-US"/>
        </a:p>
      </dgm:t>
    </dgm:pt>
    <dgm:pt modelId="{4CFB0BBF-4E45-0E49-AC0D-8660CBD7BF29}" type="pres">
      <dgm:prSet presAssocID="{E11A6FA3-D1E3-0D47-AE4E-DCA343777B22}" presName="root2" presStyleCnt="0"/>
      <dgm:spPr/>
    </dgm:pt>
    <dgm:pt modelId="{2A3F5B09-C756-FC48-8853-CF9C5B9AA22F}" type="pres">
      <dgm:prSet presAssocID="{E11A6FA3-D1E3-0D47-AE4E-DCA343777B22}" presName="LevelTwoTextNode" presStyleLbl="node3" presStyleIdx="1" presStyleCnt="4">
        <dgm:presLayoutVars>
          <dgm:chPref val="3"/>
        </dgm:presLayoutVars>
      </dgm:prSet>
      <dgm:spPr/>
      <dgm:t>
        <a:bodyPr/>
        <a:lstStyle/>
        <a:p>
          <a:endParaRPr lang="en-US"/>
        </a:p>
      </dgm:t>
    </dgm:pt>
    <dgm:pt modelId="{0FDAAE45-A8DB-D440-825E-00E25D6535C1}" type="pres">
      <dgm:prSet presAssocID="{E11A6FA3-D1E3-0D47-AE4E-DCA343777B22}" presName="level3hierChild" presStyleCnt="0"/>
      <dgm:spPr/>
    </dgm:pt>
    <dgm:pt modelId="{4BBE8ABB-8F32-2041-9FEB-CD1756318723}" type="pres">
      <dgm:prSet presAssocID="{C959AE7E-EACE-D647-869A-79BDFDD1692D}" presName="conn2-1" presStyleLbl="parChTrans1D2" presStyleIdx="1" presStyleCnt="2"/>
      <dgm:spPr/>
      <dgm:t>
        <a:bodyPr/>
        <a:lstStyle/>
        <a:p>
          <a:endParaRPr lang="en-US"/>
        </a:p>
      </dgm:t>
    </dgm:pt>
    <dgm:pt modelId="{6187E0C6-BA56-5546-9D0C-030644823947}" type="pres">
      <dgm:prSet presAssocID="{C959AE7E-EACE-D647-869A-79BDFDD1692D}" presName="connTx" presStyleLbl="parChTrans1D2" presStyleIdx="1" presStyleCnt="2"/>
      <dgm:spPr/>
      <dgm:t>
        <a:bodyPr/>
        <a:lstStyle/>
        <a:p>
          <a:endParaRPr lang="en-US"/>
        </a:p>
      </dgm:t>
    </dgm:pt>
    <dgm:pt modelId="{B06CD97A-F6A8-9E48-AF31-9AEF21AFFDF1}" type="pres">
      <dgm:prSet presAssocID="{220CBCC4-A22A-1345-912E-8E12124DD61C}" presName="root2" presStyleCnt="0"/>
      <dgm:spPr/>
    </dgm:pt>
    <dgm:pt modelId="{6A210C99-91A1-854A-B871-AA394218DAAB}" type="pres">
      <dgm:prSet presAssocID="{220CBCC4-A22A-1345-912E-8E12124DD61C}" presName="LevelTwoTextNode" presStyleLbl="node2" presStyleIdx="1" presStyleCnt="2">
        <dgm:presLayoutVars>
          <dgm:chPref val="3"/>
        </dgm:presLayoutVars>
      </dgm:prSet>
      <dgm:spPr/>
      <dgm:t>
        <a:bodyPr/>
        <a:lstStyle/>
        <a:p>
          <a:endParaRPr lang="en-US"/>
        </a:p>
      </dgm:t>
    </dgm:pt>
    <dgm:pt modelId="{ECF0867B-FC0E-F946-8A68-77242100DFA2}" type="pres">
      <dgm:prSet presAssocID="{220CBCC4-A22A-1345-912E-8E12124DD61C}" presName="level3hierChild" presStyleCnt="0"/>
      <dgm:spPr/>
    </dgm:pt>
    <dgm:pt modelId="{47E9A899-E17F-CD4A-8B3A-44C218E81C93}" type="pres">
      <dgm:prSet presAssocID="{8090EDCC-251F-9A4B-8E3E-F3E8A3C15538}" presName="conn2-1" presStyleLbl="parChTrans1D3" presStyleIdx="2" presStyleCnt="4"/>
      <dgm:spPr/>
      <dgm:t>
        <a:bodyPr/>
        <a:lstStyle/>
        <a:p>
          <a:endParaRPr lang="en-US"/>
        </a:p>
      </dgm:t>
    </dgm:pt>
    <dgm:pt modelId="{C04FD0FB-EA1C-6E43-9E95-7B1EF0477238}" type="pres">
      <dgm:prSet presAssocID="{8090EDCC-251F-9A4B-8E3E-F3E8A3C15538}" presName="connTx" presStyleLbl="parChTrans1D3" presStyleIdx="2" presStyleCnt="4"/>
      <dgm:spPr/>
      <dgm:t>
        <a:bodyPr/>
        <a:lstStyle/>
        <a:p>
          <a:endParaRPr lang="en-US"/>
        </a:p>
      </dgm:t>
    </dgm:pt>
    <dgm:pt modelId="{398D2C50-A6E0-5141-8B25-015ABED0E943}" type="pres">
      <dgm:prSet presAssocID="{239BDB15-A099-B84C-91D6-A57D53E9F184}" presName="root2" presStyleCnt="0"/>
      <dgm:spPr/>
    </dgm:pt>
    <dgm:pt modelId="{017EC61D-FD9E-6045-BE13-7246745D8569}" type="pres">
      <dgm:prSet presAssocID="{239BDB15-A099-B84C-91D6-A57D53E9F184}" presName="LevelTwoTextNode" presStyleLbl="node3" presStyleIdx="2" presStyleCnt="4">
        <dgm:presLayoutVars>
          <dgm:chPref val="3"/>
        </dgm:presLayoutVars>
      </dgm:prSet>
      <dgm:spPr/>
      <dgm:t>
        <a:bodyPr/>
        <a:lstStyle/>
        <a:p>
          <a:endParaRPr lang="en-US"/>
        </a:p>
      </dgm:t>
    </dgm:pt>
    <dgm:pt modelId="{882C702F-872B-414B-A7AF-3BFC7A88954F}" type="pres">
      <dgm:prSet presAssocID="{239BDB15-A099-B84C-91D6-A57D53E9F184}" presName="level3hierChild" presStyleCnt="0"/>
      <dgm:spPr/>
    </dgm:pt>
    <dgm:pt modelId="{4738D33E-86E4-5D4A-A474-A251F5851C82}" type="pres">
      <dgm:prSet presAssocID="{7F481729-FE01-5F4D-BEA1-18BE19201F7D}" presName="conn2-1" presStyleLbl="parChTrans1D4" presStyleIdx="0" presStyleCnt="2"/>
      <dgm:spPr/>
      <dgm:t>
        <a:bodyPr/>
        <a:lstStyle/>
        <a:p>
          <a:endParaRPr lang="en-US"/>
        </a:p>
      </dgm:t>
    </dgm:pt>
    <dgm:pt modelId="{D37A544C-9906-A948-B509-6878F2412BA5}" type="pres">
      <dgm:prSet presAssocID="{7F481729-FE01-5F4D-BEA1-18BE19201F7D}" presName="connTx" presStyleLbl="parChTrans1D4" presStyleIdx="0" presStyleCnt="2"/>
      <dgm:spPr/>
      <dgm:t>
        <a:bodyPr/>
        <a:lstStyle/>
        <a:p>
          <a:endParaRPr lang="en-US"/>
        </a:p>
      </dgm:t>
    </dgm:pt>
    <dgm:pt modelId="{57237EB8-2091-414E-82B0-555AF6DD38D7}" type="pres">
      <dgm:prSet presAssocID="{A6F32A99-CEF5-0446-8275-86A6561B4962}" presName="root2" presStyleCnt="0"/>
      <dgm:spPr/>
    </dgm:pt>
    <dgm:pt modelId="{AADB180D-5EFE-5143-9AFF-0653804F2C75}" type="pres">
      <dgm:prSet presAssocID="{A6F32A99-CEF5-0446-8275-86A6561B4962}" presName="LevelTwoTextNode" presStyleLbl="node4" presStyleIdx="0" presStyleCnt="2">
        <dgm:presLayoutVars>
          <dgm:chPref val="3"/>
        </dgm:presLayoutVars>
      </dgm:prSet>
      <dgm:spPr/>
      <dgm:t>
        <a:bodyPr/>
        <a:lstStyle/>
        <a:p>
          <a:endParaRPr lang="en-US"/>
        </a:p>
      </dgm:t>
    </dgm:pt>
    <dgm:pt modelId="{085699C0-7B64-7148-BD56-AA8A793D559C}" type="pres">
      <dgm:prSet presAssocID="{A6F32A99-CEF5-0446-8275-86A6561B4962}" presName="level3hierChild" presStyleCnt="0"/>
      <dgm:spPr/>
    </dgm:pt>
    <dgm:pt modelId="{ECA63B49-C659-EA4B-9BB4-88869306496D}" type="pres">
      <dgm:prSet presAssocID="{2D8825CB-5603-5149-ABF1-9B0937D9D579}" presName="conn2-1" presStyleLbl="parChTrans1D4" presStyleIdx="1" presStyleCnt="2"/>
      <dgm:spPr/>
      <dgm:t>
        <a:bodyPr/>
        <a:lstStyle/>
        <a:p>
          <a:endParaRPr lang="en-US"/>
        </a:p>
      </dgm:t>
    </dgm:pt>
    <dgm:pt modelId="{530E8B85-BB08-B340-ADDA-C9681BAC141E}" type="pres">
      <dgm:prSet presAssocID="{2D8825CB-5603-5149-ABF1-9B0937D9D579}" presName="connTx" presStyleLbl="parChTrans1D4" presStyleIdx="1" presStyleCnt="2"/>
      <dgm:spPr/>
      <dgm:t>
        <a:bodyPr/>
        <a:lstStyle/>
        <a:p>
          <a:endParaRPr lang="en-US"/>
        </a:p>
      </dgm:t>
    </dgm:pt>
    <dgm:pt modelId="{C785CB5A-7815-0F40-A011-D2E5EE16307B}" type="pres">
      <dgm:prSet presAssocID="{AA81F63E-88F5-6A4F-8255-A4381AB18547}" presName="root2" presStyleCnt="0"/>
      <dgm:spPr/>
    </dgm:pt>
    <dgm:pt modelId="{ECE8EDEB-0E8F-9447-A917-BCB82E5CE99C}" type="pres">
      <dgm:prSet presAssocID="{AA81F63E-88F5-6A4F-8255-A4381AB18547}" presName="LevelTwoTextNode" presStyleLbl="node4" presStyleIdx="1" presStyleCnt="2">
        <dgm:presLayoutVars>
          <dgm:chPref val="3"/>
        </dgm:presLayoutVars>
      </dgm:prSet>
      <dgm:spPr/>
      <dgm:t>
        <a:bodyPr/>
        <a:lstStyle/>
        <a:p>
          <a:endParaRPr lang="en-US"/>
        </a:p>
      </dgm:t>
    </dgm:pt>
    <dgm:pt modelId="{00537092-46E5-E048-B5CA-01DBC2F4F0E9}" type="pres">
      <dgm:prSet presAssocID="{AA81F63E-88F5-6A4F-8255-A4381AB18547}" presName="level3hierChild" presStyleCnt="0"/>
      <dgm:spPr/>
    </dgm:pt>
    <dgm:pt modelId="{AE7D03BB-C095-A74E-975B-ED03CC63FF01}" type="pres">
      <dgm:prSet presAssocID="{1F219896-E528-9F4F-891F-EF3445A19085}" presName="conn2-1" presStyleLbl="parChTrans1D3" presStyleIdx="3" presStyleCnt="4"/>
      <dgm:spPr/>
      <dgm:t>
        <a:bodyPr/>
        <a:lstStyle/>
        <a:p>
          <a:endParaRPr lang="en-US"/>
        </a:p>
      </dgm:t>
    </dgm:pt>
    <dgm:pt modelId="{0BA8E790-700B-374A-9E4B-99E670BFD26F}" type="pres">
      <dgm:prSet presAssocID="{1F219896-E528-9F4F-891F-EF3445A19085}" presName="connTx" presStyleLbl="parChTrans1D3" presStyleIdx="3" presStyleCnt="4"/>
      <dgm:spPr/>
      <dgm:t>
        <a:bodyPr/>
        <a:lstStyle/>
        <a:p>
          <a:endParaRPr lang="en-US"/>
        </a:p>
      </dgm:t>
    </dgm:pt>
    <dgm:pt modelId="{8890862B-5B9B-5F45-AFD0-ABA01978EAF0}" type="pres">
      <dgm:prSet presAssocID="{661328FE-CC2F-6F49-8E83-9B29F2B393C7}" presName="root2" presStyleCnt="0"/>
      <dgm:spPr/>
    </dgm:pt>
    <dgm:pt modelId="{F4411436-2E4A-974D-9E8C-1709454CC09D}" type="pres">
      <dgm:prSet presAssocID="{661328FE-CC2F-6F49-8E83-9B29F2B393C7}" presName="LevelTwoTextNode" presStyleLbl="node3" presStyleIdx="3" presStyleCnt="4">
        <dgm:presLayoutVars>
          <dgm:chPref val="3"/>
        </dgm:presLayoutVars>
      </dgm:prSet>
      <dgm:spPr/>
      <dgm:t>
        <a:bodyPr/>
        <a:lstStyle/>
        <a:p>
          <a:endParaRPr lang="en-US"/>
        </a:p>
      </dgm:t>
    </dgm:pt>
    <dgm:pt modelId="{3BF0A9B2-C383-9A4D-A839-FC291329F724}" type="pres">
      <dgm:prSet presAssocID="{661328FE-CC2F-6F49-8E83-9B29F2B393C7}" presName="level3hierChild" presStyleCnt="0"/>
      <dgm:spPr/>
    </dgm:pt>
  </dgm:ptLst>
  <dgm:cxnLst>
    <dgm:cxn modelId="{79C0883D-EC93-4BAB-B8E6-AA35E80CB492}" type="presOf" srcId="{8090EDCC-251F-9A4B-8E3E-F3E8A3C15538}" destId="{47E9A899-E17F-CD4A-8B3A-44C218E81C93}" srcOrd="0" destOrd="0" presId="urn:microsoft.com/office/officeart/2005/8/layout/hierarchy2"/>
    <dgm:cxn modelId="{1F4D742B-D0B7-49AA-855B-F34754526CFF}" type="presOf" srcId="{C959AE7E-EACE-D647-869A-79BDFDD1692D}" destId="{4BBE8ABB-8F32-2041-9FEB-CD1756318723}" srcOrd="0" destOrd="0" presId="urn:microsoft.com/office/officeart/2005/8/layout/hierarchy2"/>
    <dgm:cxn modelId="{7E4031D2-6A28-4E51-A88A-6C8E95DB09D2}" type="presOf" srcId="{E11A6FA3-D1E3-0D47-AE4E-DCA343777B22}" destId="{2A3F5B09-C756-FC48-8853-CF9C5B9AA22F}" srcOrd="0" destOrd="0" presId="urn:microsoft.com/office/officeart/2005/8/layout/hierarchy2"/>
    <dgm:cxn modelId="{6834AA26-0F75-4CB7-B00B-A68B32EEC517}" type="presOf" srcId="{7A1E2065-DCA5-294F-88EC-C65F1CDFFDC9}" destId="{FD492D15-A4B4-194D-B688-D5D53DC7F353}" srcOrd="0" destOrd="0" presId="urn:microsoft.com/office/officeart/2005/8/layout/hierarchy2"/>
    <dgm:cxn modelId="{CBB4E8E5-11C3-44CA-B548-132725B4F551}" type="presOf" srcId="{C959AE7E-EACE-D647-869A-79BDFDD1692D}" destId="{6187E0C6-BA56-5546-9D0C-030644823947}" srcOrd="1" destOrd="0" presId="urn:microsoft.com/office/officeart/2005/8/layout/hierarchy2"/>
    <dgm:cxn modelId="{EFBCD48C-C284-48F0-9409-B140F0E6C84F}" type="presOf" srcId="{6B4C4460-AA17-114A-AC17-32B9F47D7936}" destId="{869FFFD8-2785-4C4C-9531-C1D3119BAB1C}" srcOrd="0" destOrd="0" presId="urn:microsoft.com/office/officeart/2005/8/layout/hierarchy2"/>
    <dgm:cxn modelId="{2F1305B1-7C34-48B1-9D4E-0C706FCCF56E}" type="presOf" srcId="{DCA359DE-9B91-BB49-8726-F3D94A1E517E}" destId="{AE991158-39C2-FF44-A0C3-9FE4599FC66F}" srcOrd="0" destOrd="0" presId="urn:microsoft.com/office/officeart/2005/8/layout/hierarchy2"/>
    <dgm:cxn modelId="{6597639B-B422-4D5B-9CE1-0CDA7EFAAAA2}" type="presOf" srcId="{661328FE-CC2F-6F49-8E83-9B29F2B393C7}" destId="{F4411436-2E4A-974D-9E8C-1709454CC09D}" srcOrd="0" destOrd="0" presId="urn:microsoft.com/office/officeart/2005/8/layout/hierarchy2"/>
    <dgm:cxn modelId="{E7B03421-5B3B-4E48-B7EE-D6BE40B9DCCA}" type="presOf" srcId="{7418C1C6-005F-2645-BEE4-E3F7EB7B36F7}" destId="{745BCA54-2A64-B54A-8EA9-5FB99EF39746}" srcOrd="0" destOrd="0" presId="urn:microsoft.com/office/officeart/2005/8/layout/hierarchy2"/>
    <dgm:cxn modelId="{6B7B1157-689E-9249-9674-F808B04F33F8}" srcId="{239BDB15-A099-B84C-91D6-A57D53E9F184}" destId="{A6F32A99-CEF5-0446-8275-86A6561B4962}" srcOrd="0" destOrd="0" parTransId="{7F481729-FE01-5F4D-BEA1-18BE19201F7D}" sibTransId="{3F980BEE-3794-6B47-9062-3A31446CD14B}"/>
    <dgm:cxn modelId="{1311225D-82C9-4E58-B0B0-5636CF3A41BD}" type="presOf" srcId="{02B11BF0-E25F-F940-93BA-2404B414C935}" destId="{BC6DB3B7-2D25-1A47-97BA-FE55E74B98CB}" srcOrd="0" destOrd="0" presId="urn:microsoft.com/office/officeart/2005/8/layout/hierarchy2"/>
    <dgm:cxn modelId="{4B6A8A54-B339-403F-B1E2-A79943CB2A84}" type="presOf" srcId="{0C72A6F7-4A73-1D40-ADA9-A37E3A34D953}" destId="{60B8E030-1D22-644F-BD71-1688AD962086}" srcOrd="0" destOrd="0" presId="urn:microsoft.com/office/officeart/2005/8/layout/hierarchy2"/>
    <dgm:cxn modelId="{20FFC991-73DA-4E9B-89A9-A6BDAAB08AA7}" type="presOf" srcId="{7F481729-FE01-5F4D-BEA1-18BE19201F7D}" destId="{D37A544C-9906-A948-B509-6878F2412BA5}" srcOrd="1" destOrd="0" presId="urn:microsoft.com/office/officeart/2005/8/layout/hierarchy2"/>
    <dgm:cxn modelId="{76C49A78-8390-4440-A1EC-60AB8471C983}" type="presOf" srcId="{0C72A6F7-4A73-1D40-ADA9-A37E3A34D953}" destId="{B7E36C68-6AB5-7F44-8CD0-1B6969419820}" srcOrd="1" destOrd="0" presId="urn:microsoft.com/office/officeart/2005/8/layout/hierarchy2"/>
    <dgm:cxn modelId="{5AC48922-ED39-F545-AC2A-F0ACBD627659}" srcId="{7A1E2065-DCA5-294F-88EC-C65F1CDFFDC9}" destId="{220CBCC4-A22A-1345-912E-8E12124DD61C}" srcOrd="1" destOrd="0" parTransId="{C959AE7E-EACE-D647-869A-79BDFDD1692D}" sibTransId="{9F112ABA-15D7-9C47-8579-AC230C2053AB}"/>
    <dgm:cxn modelId="{4AD04692-81A9-47BD-A9DF-520BCF020660}" type="presOf" srcId="{2D8825CB-5603-5149-ABF1-9B0937D9D579}" destId="{530E8B85-BB08-B340-ADDA-C9681BAC141E}" srcOrd="1" destOrd="0" presId="urn:microsoft.com/office/officeart/2005/8/layout/hierarchy2"/>
    <dgm:cxn modelId="{4F1AB9AF-A427-BB4F-948C-69D8F68ECCFD}" srcId="{220CBCC4-A22A-1345-912E-8E12124DD61C}" destId="{661328FE-CC2F-6F49-8E83-9B29F2B393C7}" srcOrd="1" destOrd="0" parTransId="{1F219896-E528-9F4F-891F-EF3445A19085}" sibTransId="{513C37F9-FFF1-6343-9868-0C966A103D67}"/>
    <dgm:cxn modelId="{358DCE18-8564-4A7C-94CA-F784E4DF17E6}" type="presOf" srcId="{2D8825CB-5603-5149-ABF1-9B0937D9D579}" destId="{ECA63B49-C659-EA4B-9BB4-88869306496D}" srcOrd="0" destOrd="0" presId="urn:microsoft.com/office/officeart/2005/8/layout/hierarchy2"/>
    <dgm:cxn modelId="{5A7AB2F2-24E5-42FE-8FD3-5B9F9B7DD443}" type="presOf" srcId="{414597B3-25A6-9A4A-AA47-756DD273D03C}" destId="{FCD7164E-8628-8C4E-9400-C216173A4B14}" srcOrd="0" destOrd="0" presId="urn:microsoft.com/office/officeart/2005/8/layout/hierarchy2"/>
    <dgm:cxn modelId="{81A4A4FD-0A81-43F7-BE0F-29861E1E1CEE}" type="presOf" srcId="{A6F32A99-CEF5-0446-8275-86A6561B4962}" destId="{AADB180D-5EFE-5143-9AFF-0653804F2C75}" srcOrd="0" destOrd="0" presId="urn:microsoft.com/office/officeart/2005/8/layout/hierarchy2"/>
    <dgm:cxn modelId="{5C4329D8-1CEE-4A37-83A6-F4EA4C62816E}" type="presOf" srcId="{7418C1C6-005F-2645-BEE4-E3F7EB7B36F7}" destId="{A889DE61-85F9-4D40-95F1-8A33901DD90D}" srcOrd="1" destOrd="0" presId="urn:microsoft.com/office/officeart/2005/8/layout/hierarchy2"/>
    <dgm:cxn modelId="{EB8596FC-1881-2140-8241-B2046002D6F8}" srcId="{220CBCC4-A22A-1345-912E-8E12124DD61C}" destId="{239BDB15-A099-B84C-91D6-A57D53E9F184}" srcOrd="0" destOrd="0" parTransId="{8090EDCC-251F-9A4B-8E3E-F3E8A3C15538}" sibTransId="{5F453A09-B187-6242-9900-22F3CFEF6279}"/>
    <dgm:cxn modelId="{4C1FE4C0-696D-2642-8942-F13CB20A4A00}" srcId="{414597B3-25A6-9A4A-AA47-756DD273D03C}" destId="{E11A6FA3-D1E3-0D47-AE4E-DCA343777B22}" srcOrd="1" destOrd="0" parTransId="{0C72A6F7-4A73-1D40-ADA9-A37E3A34D953}" sibTransId="{01CB0441-3E41-8E4D-B106-1C4B5401D8AB}"/>
    <dgm:cxn modelId="{7A0BB570-2E4D-4711-9E14-042414A22D2A}" type="presOf" srcId="{220CBCC4-A22A-1345-912E-8E12124DD61C}" destId="{6A210C99-91A1-854A-B871-AA394218DAAB}" srcOrd="0" destOrd="0" presId="urn:microsoft.com/office/officeart/2005/8/layout/hierarchy2"/>
    <dgm:cxn modelId="{6716FFA1-37CD-4212-A631-5E362905AFF0}" type="presOf" srcId="{8090EDCC-251F-9A4B-8E3E-F3E8A3C15538}" destId="{C04FD0FB-EA1C-6E43-9E95-7B1EF0477238}" srcOrd="1" destOrd="0" presId="urn:microsoft.com/office/officeart/2005/8/layout/hierarchy2"/>
    <dgm:cxn modelId="{76EB77F0-8FF1-45C0-BFCD-C4F03D41AC20}" type="presOf" srcId="{1F219896-E528-9F4F-891F-EF3445A19085}" destId="{0BA8E790-700B-374A-9E4B-99E670BFD26F}" srcOrd="1" destOrd="0" presId="urn:microsoft.com/office/officeart/2005/8/layout/hierarchy2"/>
    <dgm:cxn modelId="{D7CBF31A-CEEB-4F7C-996F-5069D6CE7B98}" type="presOf" srcId="{7F481729-FE01-5F4D-BEA1-18BE19201F7D}" destId="{4738D33E-86E4-5D4A-A474-A251F5851C82}" srcOrd="0" destOrd="0" presId="urn:microsoft.com/office/officeart/2005/8/layout/hierarchy2"/>
    <dgm:cxn modelId="{F8A247E3-9D5F-4A1C-AFF9-7BA8A2E4EAC4}" type="presOf" srcId="{239BDB15-A099-B84C-91D6-A57D53E9F184}" destId="{017EC61D-FD9E-6045-BE13-7246745D8569}" srcOrd="0" destOrd="0" presId="urn:microsoft.com/office/officeart/2005/8/layout/hierarchy2"/>
    <dgm:cxn modelId="{CF0482AD-AD16-524E-95A2-E3D5CF8B8EBB}" srcId="{239BDB15-A099-B84C-91D6-A57D53E9F184}" destId="{AA81F63E-88F5-6A4F-8255-A4381AB18547}" srcOrd="1" destOrd="0" parTransId="{2D8825CB-5603-5149-ABF1-9B0937D9D579}" sibTransId="{E776E541-E081-7948-BA2A-44AE7393D944}"/>
    <dgm:cxn modelId="{A9B04E76-8A01-415A-A1E9-BE52EE7A59BA}" type="presOf" srcId="{DCA359DE-9B91-BB49-8726-F3D94A1E517E}" destId="{05E3D3B1-87D2-1743-BA32-7FEC91FA9556}" srcOrd="1" destOrd="0" presId="urn:microsoft.com/office/officeart/2005/8/layout/hierarchy2"/>
    <dgm:cxn modelId="{372AA063-F4CA-4253-9CE4-6EFE79682453}" type="presOf" srcId="{1F219896-E528-9F4F-891F-EF3445A19085}" destId="{AE7D03BB-C095-A74E-975B-ED03CC63FF01}" srcOrd="0" destOrd="0" presId="urn:microsoft.com/office/officeart/2005/8/layout/hierarchy2"/>
    <dgm:cxn modelId="{65F108E0-9DD9-A547-8ECB-1ECF044213F7}" srcId="{414597B3-25A6-9A4A-AA47-756DD273D03C}" destId="{02B11BF0-E25F-F940-93BA-2404B414C935}" srcOrd="0" destOrd="0" parTransId="{7418C1C6-005F-2645-BEE4-E3F7EB7B36F7}" sibTransId="{A1419C10-8F82-564E-A15B-6EFFB36AD61F}"/>
    <dgm:cxn modelId="{11DF83E1-54BA-4E6F-B1C1-ED9ECE64C3B3}" type="presOf" srcId="{AA81F63E-88F5-6A4F-8255-A4381AB18547}" destId="{ECE8EDEB-0E8F-9447-A917-BCB82E5CE99C}" srcOrd="0" destOrd="0" presId="urn:microsoft.com/office/officeart/2005/8/layout/hierarchy2"/>
    <dgm:cxn modelId="{68C84D4D-A835-1F4C-A929-B8C8EE27D439}" srcId="{7A1E2065-DCA5-294F-88EC-C65F1CDFFDC9}" destId="{414597B3-25A6-9A4A-AA47-756DD273D03C}" srcOrd="0" destOrd="0" parTransId="{DCA359DE-9B91-BB49-8726-F3D94A1E517E}" sibTransId="{AC191F25-D92E-0648-80FE-4CD98D5091C0}"/>
    <dgm:cxn modelId="{426B4838-4CE6-B643-A310-088C098827B3}" srcId="{6B4C4460-AA17-114A-AC17-32B9F47D7936}" destId="{7A1E2065-DCA5-294F-88EC-C65F1CDFFDC9}" srcOrd="0" destOrd="0" parTransId="{1520EF75-0E3D-2847-8285-6D18D587925A}" sibTransId="{8288A6E3-7520-6244-B029-1F3946AEB4A8}"/>
    <dgm:cxn modelId="{1E77B596-1777-4B90-871C-668534421F75}" type="presParOf" srcId="{869FFFD8-2785-4C4C-9531-C1D3119BAB1C}" destId="{F4169024-7A67-A942-B5DD-23CF4E83EC37}" srcOrd="0" destOrd="0" presId="urn:microsoft.com/office/officeart/2005/8/layout/hierarchy2"/>
    <dgm:cxn modelId="{D08157AD-FBBD-44F2-99F2-D2BAE4C2826A}" type="presParOf" srcId="{F4169024-7A67-A942-B5DD-23CF4E83EC37}" destId="{FD492D15-A4B4-194D-B688-D5D53DC7F353}" srcOrd="0" destOrd="0" presId="urn:microsoft.com/office/officeart/2005/8/layout/hierarchy2"/>
    <dgm:cxn modelId="{1712BA2E-FAEA-487F-BAC7-21624F330685}" type="presParOf" srcId="{F4169024-7A67-A942-B5DD-23CF4E83EC37}" destId="{2DC588A8-EA75-5E42-82B9-23443034DCD0}" srcOrd="1" destOrd="0" presId="urn:microsoft.com/office/officeart/2005/8/layout/hierarchy2"/>
    <dgm:cxn modelId="{50DDD8AC-D44C-4057-B549-7E4AAFD4E2A9}" type="presParOf" srcId="{2DC588A8-EA75-5E42-82B9-23443034DCD0}" destId="{AE991158-39C2-FF44-A0C3-9FE4599FC66F}" srcOrd="0" destOrd="0" presId="urn:microsoft.com/office/officeart/2005/8/layout/hierarchy2"/>
    <dgm:cxn modelId="{F63683A2-E2E7-4E1A-A2EF-62AEE1BDED17}" type="presParOf" srcId="{AE991158-39C2-FF44-A0C3-9FE4599FC66F}" destId="{05E3D3B1-87D2-1743-BA32-7FEC91FA9556}" srcOrd="0" destOrd="0" presId="urn:microsoft.com/office/officeart/2005/8/layout/hierarchy2"/>
    <dgm:cxn modelId="{0C08114C-2FE3-43A9-A459-CFAA7FCA7A3E}" type="presParOf" srcId="{2DC588A8-EA75-5E42-82B9-23443034DCD0}" destId="{859DCEE1-F6F2-484F-9FE9-A68EB0D64066}" srcOrd="1" destOrd="0" presId="urn:microsoft.com/office/officeart/2005/8/layout/hierarchy2"/>
    <dgm:cxn modelId="{26709E6E-9EC1-44DE-868E-AA455754C1FD}" type="presParOf" srcId="{859DCEE1-F6F2-484F-9FE9-A68EB0D64066}" destId="{FCD7164E-8628-8C4E-9400-C216173A4B14}" srcOrd="0" destOrd="0" presId="urn:microsoft.com/office/officeart/2005/8/layout/hierarchy2"/>
    <dgm:cxn modelId="{F5166222-EE7B-479D-BB47-FDBDEFEFFE2A}" type="presParOf" srcId="{859DCEE1-F6F2-484F-9FE9-A68EB0D64066}" destId="{6200F00C-E9C4-5541-B852-70A6DFA92596}" srcOrd="1" destOrd="0" presId="urn:microsoft.com/office/officeart/2005/8/layout/hierarchy2"/>
    <dgm:cxn modelId="{BE737EE1-1ACE-4E8C-B545-B3B69B52A246}" type="presParOf" srcId="{6200F00C-E9C4-5541-B852-70A6DFA92596}" destId="{745BCA54-2A64-B54A-8EA9-5FB99EF39746}" srcOrd="0" destOrd="0" presId="urn:microsoft.com/office/officeart/2005/8/layout/hierarchy2"/>
    <dgm:cxn modelId="{28F67532-E3E8-47FF-80CA-72462E2F861E}" type="presParOf" srcId="{745BCA54-2A64-B54A-8EA9-5FB99EF39746}" destId="{A889DE61-85F9-4D40-95F1-8A33901DD90D}" srcOrd="0" destOrd="0" presId="urn:microsoft.com/office/officeart/2005/8/layout/hierarchy2"/>
    <dgm:cxn modelId="{A9C36497-7150-49D6-B0DF-A772E0A29F27}" type="presParOf" srcId="{6200F00C-E9C4-5541-B852-70A6DFA92596}" destId="{2647BB90-16B6-6A4C-AC75-B7096B200B0A}" srcOrd="1" destOrd="0" presId="urn:microsoft.com/office/officeart/2005/8/layout/hierarchy2"/>
    <dgm:cxn modelId="{110E364E-1453-48E0-AD4A-BA27F724EF89}" type="presParOf" srcId="{2647BB90-16B6-6A4C-AC75-B7096B200B0A}" destId="{BC6DB3B7-2D25-1A47-97BA-FE55E74B98CB}" srcOrd="0" destOrd="0" presId="urn:microsoft.com/office/officeart/2005/8/layout/hierarchy2"/>
    <dgm:cxn modelId="{9272EC1E-7A1A-4405-9DD6-1FF827E12E7C}" type="presParOf" srcId="{2647BB90-16B6-6A4C-AC75-B7096B200B0A}" destId="{A3AABD51-9931-7A43-8F91-2981E9BFEC3B}" srcOrd="1" destOrd="0" presId="urn:microsoft.com/office/officeart/2005/8/layout/hierarchy2"/>
    <dgm:cxn modelId="{91EB3992-0FCC-46F2-8C17-AF006CA262F1}" type="presParOf" srcId="{6200F00C-E9C4-5541-B852-70A6DFA92596}" destId="{60B8E030-1D22-644F-BD71-1688AD962086}" srcOrd="2" destOrd="0" presId="urn:microsoft.com/office/officeart/2005/8/layout/hierarchy2"/>
    <dgm:cxn modelId="{D05764C9-CBDE-46D1-BEB0-1C31FD383924}" type="presParOf" srcId="{60B8E030-1D22-644F-BD71-1688AD962086}" destId="{B7E36C68-6AB5-7F44-8CD0-1B6969419820}" srcOrd="0" destOrd="0" presId="urn:microsoft.com/office/officeart/2005/8/layout/hierarchy2"/>
    <dgm:cxn modelId="{E17E724A-3451-44CF-B9BA-E8C9F7D3B503}" type="presParOf" srcId="{6200F00C-E9C4-5541-B852-70A6DFA92596}" destId="{4CFB0BBF-4E45-0E49-AC0D-8660CBD7BF29}" srcOrd="3" destOrd="0" presId="urn:microsoft.com/office/officeart/2005/8/layout/hierarchy2"/>
    <dgm:cxn modelId="{B579A3E4-590C-4E0E-913C-FDE90D060D6B}" type="presParOf" srcId="{4CFB0BBF-4E45-0E49-AC0D-8660CBD7BF29}" destId="{2A3F5B09-C756-FC48-8853-CF9C5B9AA22F}" srcOrd="0" destOrd="0" presId="urn:microsoft.com/office/officeart/2005/8/layout/hierarchy2"/>
    <dgm:cxn modelId="{CE00432D-EA16-484E-B4C2-22889E20145D}" type="presParOf" srcId="{4CFB0BBF-4E45-0E49-AC0D-8660CBD7BF29}" destId="{0FDAAE45-A8DB-D440-825E-00E25D6535C1}" srcOrd="1" destOrd="0" presId="urn:microsoft.com/office/officeart/2005/8/layout/hierarchy2"/>
    <dgm:cxn modelId="{5B09EEDE-0600-418F-A66C-F35D0C197709}" type="presParOf" srcId="{2DC588A8-EA75-5E42-82B9-23443034DCD0}" destId="{4BBE8ABB-8F32-2041-9FEB-CD1756318723}" srcOrd="2" destOrd="0" presId="urn:microsoft.com/office/officeart/2005/8/layout/hierarchy2"/>
    <dgm:cxn modelId="{D6D88DB3-B337-4E02-9165-432E34210BEA}" type="presParOf" srcId="{4BBE8ABB-8F32-2041-9FEB-CD1756318723}" destId="{6187E0C6-BA56-5546-9D0C-030644823947}" srcOrd="0" destOrd="0" presId="urn:microsoft.com/office/officeart/2005/8/layout/hierarchy2"/>
    <dgm:cxn modelId="{A107282D-2B6D-4E99-AB2B-1B06EA790F7C}" type="presParOf" srcId="{2DC588A8-EA75-5E42-82B9-23443034DCD0}" destId="{B06CD97A-F6A8-9E48-AF31-9AEF21AFFDF1}" srcOrd="3" destOrd="0" presId="urn:microsoft.com/office/officeart/2005/8/layout/hierarchy2"/>
    <dgm:cxn modelId="{A6CDFE01-06DB-484E-995F-59EDE521AACF}" type="presParOf" srcId="{B06CD97A-F6A8-9E48-AF31-9AEF21AFFDF1}" destId="{6A210C99-91A1-854A-B871-AA394218DAAB}" srcOrd="0" destOrd="0" presId="urn:microsoft.com/office/officeart/2005/8/layout/hierarchy2"/>
    <dgm:cxn modelId="{2FD1386A-6F41-4933-AF1D-EBFD61CEAFB2}" type="presParOf" srcId="{B06CD97A-F6A8-9E48-AF31-9AEF21AFFDF1}" destId="{ECF0867B-FC0E-F946-8A68-77242100DFA2}" srcOrd="1" destOrd="0" presId="urn:microsoft.com/office/officeart/2005/8/layout/hierarchy2"/>
    <dgm:cxn modelId="{441D2343-7004-4D8A-87B5-4C22B9241560}" type="presParOf" srcId="{ECF0867B-FC0E-F946-8A68-77242100DFA2}" destId="{47E9A899-E17F-CD4A-8B3A-44C218E81C93}" srcOrd="0" destOrd="0" presId="urn:microsoft.com/office/officeart/2005/8/layout/hierarchy2"/>
    <dgm:cxn modelId="{1F8BF6C9-7089-4B6A-A815-4F1E39691E6C}" type="presParOf" srcId="{47E9A899-E17F-CD4A-8B3A-44C218E81C93}" destId="{C04FD0FB-EA1C-6E43-9E95-7B1EF0477238}" srcOrd="0" destOrd="0" presId="urn:microsoft.com/office/officeart/2005/8/layout/hierarchy2"/>
    <dgm:cxn modelId="{464EDDFF-A65E-489C-97FE-FDF0593DED30}" type="presParOf" srcId="{ECF0867B-FC0E-F946-8A68-77242100DFA2}" destId="{398D2C50-A6E0-5141-8B25-015ABED0E943}" srcOrd="1" destOrd="0" presId="urn:microsoft.com/office/officeart/2005/8/layout/hierarchy2"/>
    <dgm:cxn modelId="{5E20BBAA-B92B-4E70-ABBF-62A31CFAE0F1}" type="presParOf" srcId="{398D2C50-A6E0-5141-8B25-015ABED0E943}" destId="{017EC61D-FD9E-6045-BE13-7246745D8569}" srcOrd="0" destOrd="0" presId="urn:microsoft.com/office/officeart/2005/8/layout/hierarchy2"/>
    <dgm:cxn modelId="{663B4A9E-1E99-4E08-A2B0-704F47BE1D8B}" type="presParOf" srcId="{398D2C50-A6E0-5141-8B25-015ABED0E943}" destId="{882C702F-872B-414B-A7AF-3BFC7A88954F}" srcOrd="1" destOrd="0" presId="urn:microsoft.com/office/officeart/2005/8/layout/hierarchy2"/>
    <dgm:cxn modelId="{0E13B4BF-1A5D-4406-B413-1E6D2509DBD6}" type="presParOf" srcId="{882C702F-872B-414B-A7AF-3BFC7A88954F}" destId="{4738D33E-86E4-5D4A-A474-A251F5851C82}" srcOrd="0" destOrd="0" presId="urn:microsoft.com/office/officeart/2005/8/layout/hierarchy2"/>
    <dgm:cxn modelId="{D9C3BD00-8B47-4A2E-A90C-CCB30AF0B619}" type="presParOf" srcId="{4738D33E-86E4-5D4A-A474-A251F5851C82}" destId="{D37A544C-9906-A948-B509-6878F2412BA5}" srcOrd="0" destOrd="0" presId="urn:microsoft.com/office/officeart/2005/8/layout/hierarchy2"/>
    <dgm:cxn modelId="{48A87A87-B1A8-4B61-9EFA-FE9C7A1869EB}" type="presParOf" srcId="{882C702F-872B-414B-A7AF-3BFC7A88954F}" destId="{57237EB8-2091-414E-82B0-555AF6DD38D7}" srcOrd="1" destOrd="0" presId="urn:microsoft.com/office/officeart/2005/8/layout/hierarchy2"/>
    <dgm:cxn modelId="{A0E3B9C5-13EE-4B75-835B-2ECAD021C461}" type="presParOf" srcId="{57237EB8-2091-414E-82B0-555AF6DD38D7}" destId="{AADB180D-5EFE-5143-9AFF-0653804F2C75}" srcOrd="0" destOrd="0" presId="urn:microsoft.com/office/officeart/2005/8/layout/hierarchy2"/>
    <dgm:cxn modelId="{17E574C0-C917-49B7-AA21-BE90FDEF71B0}" type="presParOf" srcId="{57237EB8-2091-414E-82B0-555AF6DD38D7}" destId="{085699C0-7B64-7148-BD56-AA8A793D559C}" srcOrd="1" destOrd="0" presId="urn:microsoft.com/office/officeart/2005/8/layout/hierarchy2"/>
    <dgm:cxn modelId="{0DFF344F-A4BF-4041-8156-E4382F413931}" type="presParOf" srcId="{882C702F-872B-414B-A7AF-3BFC7A88954F}" destId="{ECA63B49-C659-EA4B-9BB4-88869306496D}" srcOrd="2" destOrd="0" presId="urn:microsoft.com/office/officeart/2005/8/layout/hierarchy2"/>
    <dgm:cxn modelId="{49338FCC-7664-4711-A1F0-DB4BADC58406}" type="presParOf" srcId="{ECA63B49-C659-EA4B-9BB4-88869306496D}" destId="{530E8B85-BB08-B340-ADDA-C9681BAC141E}" srcOrd="0" destOrd="0" presId="urn:microsoft.com/office/officeart/2005/8/layout/hierarchy2"/>
    <dgm:cxn modelId="{7C2B86F8-6B6A-44AE-AC2B-7B5AD03A3BA7}" type="presParOf" srcId="{882C702F-872B-414B-A7AF-3BFC7A88954F}" destId="{C785CB5A-7815-0F40-A011-D2E5EE16307B}" srcOrd="3" destOrd="0" presId="urn:microsoft.com/office/officeart/2005/8/layout/hierarchy2"/>
    <dgm:cxn modelId="{14027CEE-BB5D-4942-819F-9ED240398D85}" type="presParOf" srcId="{C785CB5A-7815-0F40-A011-D2E5EE16307B}" destId="{ECE8EDEB-0E8F-9447-A917-BCB82E5CE99C}" srcOrd="0" destOrd="0" presId="urn:microsoft.com/office/officeart/2005/8/layout/hierarchy2"/>
    <dgm:cxn modelId="{5F837C95-466D-401C-91F9-7C9D0998BBC7}" type="presParOf" srcId="{C785CB5A-7815-0F40-A011-D2E5EE16307B}" destId="{00537092-46E5-E048-B5CA-01DBC2F4F0E9}" srcOrd="1" destOrd="0" presId="urn:microsoft.com/office/officeart/2005/8/layout/hierarchy2"/>
    <dgm:cxn modelId="{178CE8DC-A79E-496D-8CC1-F52798EF4C5C}" type="presParOf" srcId="{ECF0867B-FC0E-F946-8A68-77242100DFA2}" destId="{AE7D03BB-C095-A74E-975B-ED03CC63FF01}" srcOrd="2" destOrd="0" presId="urn:microsoft.com/office/officeart/2005/8/layout/hierarchy2"/>
    <dgm:cxn modelId="{7F4FEEE7-7B19-4A8C-B7E7-7593EC8948B8}" type="presParOf" srcId="{AE7D03BB-C095-A74E-975B-ED03CC63FF01}" destId="{0BA8E790-700B-374A-9E4B-99E670BFD26F}" srcOrd="0" destOrd="0" presId="urn:microsoft.com/office/officeart/2005/8/layout/hierarchy2"/>
    <dgm:cxn modelId="{2E84316C-677D-42C1-B4D1-B38919B57F02}" type="presParOf" srcId="{ECF0867B-FC0E-F946-8A68-77242100DFA2}" destId="{8890862B-5B9B-5F45-AFD0-ABA01978EAF0}" srcOrd="3" destOrd="0" presId="urn:microsoft.com/office/officeart/2005/8/layout/hierarchy2"/>
    <dgm:cxn modelId="{761D2AA5-A6AB-4C20-AC43-F1E9B262434D}" type="presParOf" srcId="{8890862B-5B9B-5F45-AFD0-ABA01978EAF0}" destId="{F4411436-2E4A-974D-9E8C-1709454CC09D}" srcOrd="0" destOrd="0" presId="urn:microsoft.com/office/officeart/2005/8/layout/hierarchy2"/>
    <dgm:cxn modelId="{2F0EF26B-D6CC-4097-8079-77227576DB6B}" type="presParOf" srcId="{8890862B-5B9B-5F45-AFD0-ABA01978EAF0}" destId="{3BF0A9B2-C383-9A4D-A839-FC291329F72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C63FFA-A556-4F0C-93D9-DDD6192F0C3C}"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18977724-7468-40B9-BF5A-05E3156534C5}">
      <dgm:prSet phldrT="[Text]"/>
      <dgm:spPr/>
      <dgm:t>
        <a:bodyPr/>
        <a:lstStyle/>
        <a:p>
          <a:r>
            <a:rPr lang="en-US" dirty="0"/>
            <a:t>1</a:t>
          </a:r>
        </a:p>
        <a:p>
          <a:r>
            <a:rPr lang="en-US" dirty="0"/>
            <a:t>Problem Framing</a:t>
          </a:r>
        </a:p>
      </dgm:t>
    </dgm:pt>
    <dgm:pt modelId="{69027E9C-42BC-4068-8B14-C7E45CCB95DB}" type="parTrans" cxnId="{0365890B-3127-4290-91AC-9BCF2059EF70}">
      <dgm:prSet/>
      <dgm:spPr/>
      <dgm:t>
        <a:bodyPr/>
        <a:lstStyle/>
        <a:p>
          <a:endParaRPr lang="en-US"/>
        </a:p>
      </dgm:t>
    </dgm:pt>
    <dgm:pt modelId="{AD96BCD6-208D-46D6-B4A7-BDC7668CC87E}" type="sibTrans" cxnId="{0365890B-3127-4290-91AC-9BCF2059EF70}">
      <dgm:prSet/>
      <dgm:spPr/>
      <dgm:t>
        <a:bodyPr/>
        <a:lstStyle/>
        <a:p>
          <a:endParaRPr lang="en-US"/>
        </a:p>
      </dgm:t>
    </dgm:pt>
    <dgm:pt modelId="{EDDB5456-C849-4370-B5E0-0EF0B7D45F2C}">
      <dgm:prSet phldrT="[Text]"/>
      <dgm:spPr/>
      <dgm:t>
        <a:bodyPr/>
        <a:lstStyle/>
        <a:p>
          <a:r>
            <a:rPr lang="en-US" dirty="0"/>
            <a:t>2 Get/Prepare Data</a:t>
          </a:r>
        </a:p>
      </dgm:t>
    </dgm:pt>
    <dgm:pt modelId="{21C0B721-1F52-4791-BF3F-D2E20C7BC70B}" type="parTrans" cxnId="{A7A0D665-2582-4E1E-A631-39B62B76175A}">
      <dgm:prSet/>
      <dgm:spPr/>
      <dgm:t>
        <a:bodyPr/>
        <a:lstStyle/>
        <a:p>
          <a:endParaRPr lang="en-US"/>
        </a:p>
      </dgm:t>
    </dgm:pt>
    <dgm:pt modelId="{D405186A-B51D-49D3-BC16-E1B63DD25CFA}" type="sibTrans" cxnId="{A7A0D665-2582-4E1E-A631-39B62B76175A}">
      <dgm:prSet/>
      <dgm:spPr/>
      <dgm:t>
        <a:bodyPr/>
        <a:lstStyle/>
        <a:p>
          <a:endParaRPr lang="en-US"/>
        </a:p>
      </dgm:t>
    </dgm:pt>
    <dgm:pt modelId="{D5FEEF96-F7AA-429C-A8EB-510DF0A6C5F2}">
      <dgm:prSet phldrT="[Text]"/>
      <dgm:spPr/>
      <dgm:t>
        <a:bodyPr/>
        <a:lstStyle/>
        <a:p>
          <a:r>
            <a:rPr lang="en-US" dirty="0"/>
            <a:t>3</a:t>
          </a:r>
        </a:p>
        <a:p>
          <a:r>
            <a:rPr lang="en-US" dirty="0"/>
            <a:t>Develop Model</a:t>
          </a:r>
        </a:p>
      </dgm:t>
    </dgm:pt>
    <dgm:pt modelId="{10EA0AEF-871B-4203-B93D-0C009F6A274D}" type="parTrans" cxnId="{C87D6E13-1D13-40CC-AAF9-3BC081DB99F6}">
      <dgm:prSet/>
      <dgm:spPr/>
      <dgm:t>
        <a:bodyPr/>
        <a:lstStyle/>
        <a:p>
          <a:endParaRPr lang="en-US"/>
        </a:p>
      </dgm:t>
    </dgm:pt>
    <dgm:pt modelId="{E108581A-67B0-42E9-AF03-CD9DE782BB0C}" type="sibTrans" cxnId="{C87D6E13-1D13-40CC-AAF9-3BC081DB99F6}">
      <dgm:prSet/>
      <dgm:spPr/>
      <dgm:t>
        <a:bodyPr/>
        <a:lstStyle/>
        <a:p>
          <a:endParaRPr lang="en-US"/>
        </a:p>
      </dgm:t>
    </dgm:pt>
    <dgm:pt modelId="{5A70C9C3-BA26-4E07-AD65-A0CBAEA0FF9E}">
      <dgm:prSet phldrT="[Text]"/>
      <dgm:spPr/>
      <dgm:t>
        <a:bodyPr/>
        <a:lstStyle/>
        <a:p>
          <a:r>
            <a:rPr lang="en-US" dirty="0"/>
            <a:t>4</a:t>
          </a:r>
        </a:p>
        <a:p>
          <a:r>
            <a:rPr lang="en-US" dirty="0"/>
            <a:t>Deploy Model</a:t>
          </a:r>
        </a:p>
      </dgm:t>
    </dgm:pt>
    <dgm:pt modelId="{582AE34D-9868-44C5-AF4A-F6EC1387865C}" type="parTrans" cxnId="{84354E99-98D2-4C1F-8F3E-4C5E588B88EB}">
      <dgm:prSet/>
      <dgm:spPr/>
      <dgm:t>
        <a:bodyPr/>
        <a:lstStyle/>
        <a:p>
          <a:endParaRPr lang="en-US"/>
        </a:p>
      </dgm:t>
    </dgm:pt>
    <dgm:pt modelId="{E968A05D-A93A-4B52-A706-DA39E763D376}" type="sibTrans" cxnId="{84354E99-98D2-4C1F-8F3E-4C5E588B88EB}">
      <dgm:prSet/>
      <dgm:spPr/>
      <dgm:t>
        <a:bodyPr/>
        <a:lstStyle/>
        <a:p>
          <a:endParaRPr lang="en-US"/>
        </a:p>
      </dgm:t>
    </dgm:pt>
    <dgm:pt modelId="{17176486-6773-41C8-B8C6-30FDA0797EE2}">
      <dgm:prSet phldrT="[Text]"/>
      <dgm:spPr/>
      <dgm:t>
        <a:bodyPr/>
        <a:lstStyle/>
        <a:p>
          <a:r>
            <a:rPr lang="en-US" dirty="0"/>
            <a:t>5</a:t>
          </a:r>
        </a:p>
        <a:p>
          <a:r>
            <a:rPr lang="en-US" dirty="0"/>
            <a:t>Evaluate / Track Performance</a:t>
          </a:r>
        </a:p>
      </dgm:t>
    </dgm:pt>
    <dgm:pt modelId="{69181B35-4E5C-4B69-9819-7E747EC1CE3C}" type="parTrans" cxnId="{548B57C7-59EB-49BE-9B61-0FA3AE433508}">
      <dgm:prSet/>
      <dgm:spPr/>
      <dgm:t>
        <a:bodyPr/>
        <a:lstStyle/>
        <a:p>
          <a:endParaRPr lang="en-US"/>
        </a:p>
      </dgm:t>
    </dgm:pt>
    <dgm:pt modelId="{15650210-DDBB-4AEE-9400-2B589C0E0BE4}" type="sibTrans" cxnId="{548B57C7-59EB-49BE-9B61-0FA3AE433508}">
      <dgm:prSet/>
      <dgm:spPr/>
      <dgm:t>
        <a:bodyPr/>
        <a:lstStyle/>
        <a:p>
          <a:endParaRPr lang="en-US"/>
        </a:p>
      </dgm:t>
    </dgm:pt>
    <dgm:pt modelId="{E130879B-5AC6-4E57-80BF-1A15EC41948D}" type="pres">
      <dgm:prSet presAssocID="{66C63FFA-A556-4F0C-93D9-DDD6192F0C3C}" presName="cycle" presStyleCnt="0">
        <dgm:presLayoutVars>
          <dgm:dir/>
          <dgm:resizeHandles val="exact"/>
        </dgm:presLayoutVars>
      </dgm:prSet>
      <dgm:spPr/>
      <dgm:t>
        <a:bodyPr/>
        <a:lstStyle/>
        <a:p>
          <a:endParaRPr lang="en-US"/>
        </a:p>
      </dgm:t>
    </dgm:pt>
    <dgm:pt modelId="{DFA01354-8521-45CE-9D0E-B804F9D51FA9}" type="pres">
      <dgm:prSet presAssocID="{18977724-7468-40B9-BF5A-05E3156534C5}" presName="node" presStyleLbl="node1" presStyleIdx="0" presStyleCnt="5">
        <dgm:presLayoutVars>
          <dgm:bulletEnabled val="1"/>
        </dgm:presLayoutVars>
      </dgm:prSet>
      <dgm:spPr/>
      <dgm:t>
        <a:bodyPr/>
        <a:lstStyle/>
        <a:p>
          <a:endParaRPr lang="en-US"/>
        </a:p>
      </dgm:t>
    </dgm:pt>
    <dgm:pt modelId="{3C24FC50-C5C6-462C-8E45-CBCB342FED21}" type="pres">
      <dgm:prSet presAssocID="{AD96BCD6-208D-46D6-B4A7-BDC7668CC87E}" presName="sibTrans" presStyleLbl="sibTrans2D1" presStyleIdx="0" presStyleCnt="5"/>
      <dgm:spPr/>
      <dgm:t>
        <a:bodyPr/>
        <a:lstStyle/>
        <a:p>
          <a:endParaRPr lang="en-US"/>
        </a:p>
      </dgm:t>
    </dgm:pt>
    <dgm:pt modelId="{CD8B0FD0-39DC-49C9-B5FE-0E40A9214CD8}" type="pres">
      <dgm:prSet presAssocID="{AD96BCD6-208D-46D6-B4A7-BDC7668CC87E}" presName="connectorText" presStyleLbl="sibTrans2D1" presStyleIdx="0" presStyleCnt="5"/>
      <dgm:spPr/>
      <dgm:t>
        <a:bodyPr/>
        <a:lstStyle/>
        <a:p>
          <a:endParaRPr lang="en-US"/>
        </a:p>
      </dgm:t>
    </dgm:pt>
    <dgm:pt modelId="{DE7813E2-3F1B-44AE-8A4D-E3A2F2554899}" type="pres">
      <dgm:prSet presAssocID="{EDDB5456-C849-4370-B5E0-0EF0B7D45F2C}" presName="node" presStyleLbl="node1" presStyleIdx="1" presStyleCnt="5">
        <dgm:presLayoutVars>
          <dgm:bulletEnabled val="1"/>
        </dgm:presLayoutVars>
      </dgm:prSet>
      <dgm:spPr/>
      <dgm:t>
        <a:bodyPr/>
        <a:lstStyle/>
        <a:p>
          <a:endParaRPr lang="en-US"/>
        </a:p>
      </dgm:t>
    </dgm:pt>
    <dgm:pt modelId="{DF1BCFFA-1A13-4ECE-ABE7-2B0C98FB72CA}" type="pres">
      <dgm:prSet presAssocID="{D405186A-B51D-49D3-BC16-E1B63DD25CFA}" presName="sibTrans" presStyleLbl="sibTrans2D1" presStyleIdx="1" presStyleCnt="5"/>
      <dgm:spPr/>
      <dgm:t>
        <a:bodyPr/>
        <a:lstStyle/>
        <a:p>
          <a:endParaRPr lang="en-US"/>
        </a:p>
      </dgm:t>
    </dgm:pt>
    <dgm:pt modelId="{A723FA9E-4E58-40AD-AAEF-AA0AA84E1AAC}" type="pres">
      <dgm:prSet presAssocID="{D405186A-B51D-49D3-BC16-E1B63DD25CFA}" presName="connectorText" presStyleLbl="sibTrans2D1" presStyleIdx="1" presStyleCnt="5"/>
      <dgm:spPr/>
      <dgm:t>
        <a:bodyPr/>
        <a:lstStyle/>
        <a:p>
          <a:endParaRPr lang="en-US"/>
        </a:p>
      </dgm:t>
    </dgm:pt>
    <dgm:pt modelId="{AF00E959-5C43-48CD-A97C-060033D2AB03}" type="pres">
      <dgm:prSet presAssocID="{D5FEEF96-F7AA-429C-A8EB-510DF0A6C5F2}" presName="node" presStyleLbl="node1" presStyleIdx="2" presStyleCnt="5">
        <dgm:presLayoutVars>
          <dgm:bulletEnabled val="1"/>
        </dgm:presLayoutVars>
      </dgm:prSet>
      <dgm:spPr/>
      <dgm:t>
        <a:bodyPr/>
        <a:lstStyle/>
        <a:p>
          <a:endParaRPr lang="en-US"/>
        </a:p>
      </dgm:t>
    </dgm:pt>
    <dgm:pt modelId="{828ADA7E-B440-4137-898B-7B4B8BC5694E}" type="pres">
      <dgm:prSet presAssocID="{E108581A-67B0-42E9-AF03-CD9DE782BB0C}" presName="sibTrans" presStyleLbl="sibTrans2D1" presStyleIdx="2" presStyleCnt="5"/>
      <dgm:spPr/>
      <dgm:t>
        <a:bodyPr/>
        <a:lstStyle/>
        <a:p>
          <a:endParaRPr lang="en-US"/>
        </a:p>
      </dgm:t>
    </dgm:pt>
    <dgm:pt modelId="{027A7BED-3E3C-43AB-9D62-FF88A95F9F61}" type="pres">
      <dgm:prSet presAssocID="{E108581A-67B0-42E9-AF03-CD9DE782BB0C}" presName="connectorText" presStyleLbl="sibTrans2D1" presStyleIdx="2" presStyleCnt="5"/>
      <dgm:spPr/>
      <dgm:t>
        <a:bodyPr/>
        <a:lstStyle/>
        <a:p>
          <a:endParaRPr lang="en-US"/>
        </a:p>
      </dgm:t>
    </dgm:pt>
    <dgm:pt modelId="{A337D18A-A4B8-4BE0-8517-DCC85697C88E}" type="pres">
      <dgm:prSet presAssocID="{5A70C9C3-BA26-4E07-AD65-A0CBAEA0FF9E}" presName="node" presStyleLbl="node1" presStyleIdx="3" presStyleCnt="5">
        <dgm:presLayoutVars>
          <dgm:bulletEnabled val="1"/>
        </dgm:presLayoutVars>
      </dgm:prSet>
      <dgm:spPr/>
      <dgm:t>
        <a:bodyPr/>
        <a:lstStyle/>
        <a:p>
          <a:endParaRPr lang="en-US"/>
        </a:p>
      </dgm:t>
    </dgm:pt>
    <dgm:pt modelId="{9A72A26C-5978-4FF1-9093-4D54A75560AF}" type="pres">
      <dgm:prSet presAssocID="{E968A05D-A93A-4B52-A706-DA39E763D376}" presName="sibTrans" presStyleLbl="sibTrans2D1" presStyleIdx="3" presStyleCnt="5"/>
      <dgm:spPr/>
      <dgm:t>
        <a:bodyPr/>
        <a:lstStyle/>
        <a:p>
          <a:endParaRPr lang="en-US"/>
        </a:p>
      </dgm:t>
    </dgm:pt>
    <dgm:pt modelId="{88FF6BF7-658A-466D-BB14-F30EBD7BD193}" type="pres">
      <dgm:prSet presAssocID="{E968A05D-A93A-4B52-A706-DA39E763D376}" presName="connectorText" presStyleLbl="sibTrans2D1" presStyleIdx="3" presStyleCnt="5"/>
      <dgm:spPr/>
      <dgm:t>
        <a:bodyPr/>
        <a:lstStyle/>
        <a:p>
          <a:endParaRPr lang="en-US"/>
        </a:p>
      </dgm:t>
    </dgm:pt>
    <dgm:pt modelId="{38B5C9CA-1FA6-4B16-8DF0-3E2FA72359BD}" type="pres">
      <dgm:prSet presAssocID="{17176486-6773-41C8-B8C6-30FDA0797EE2}" presName="node" presStyleLbl="node1" presStyleIdx="4" presStyleCnt="5">
        <dgm:presLayoutVars>
          <dgm:bulletEnabled val="1"/>
        </dgm:presLayoutVars>
      </dgm:prSet>
      <dgm:spPr/>
      <dgm:t>
        <a:bodyPr/>
        <a:lstStyle/>
        <a:p>
          <a:endParaRPr lang="en-US"/>
        </a:p>
      </dgm:t>
    </dgm:pt>
    <dgm:pt modelId="{66FC7FA2-FEBD-4CF1-9360-0B12A7BD5B9B}" type="pres">
      <dgm:prSet presAssocID="{15650210-DDBB-4AEE-9400-2B589C0E0BE4}" presName="sibTrans" presStyleLbl="sibTrans2D1" presStyleIdx="4" presStyleCnt="5"/>
      <dgm:spPr/>
      <dgm:t>
        <a:bodyPr/>
        <a:lstStyle/>
        <a:p>
          <a:endParaRPr lang="en-US"/>
        </a:p>
      </dgm:t>
    </dgm:pt>
    <dgm:pt modelId="{B297AD7A-4484-4EDC-AACE-249F8DD66E28}" type="pres">
      <dgm:prSet presAssocID="{15650210-DDBB-4AEE-9400-2B589C0E0BE4}" presName="connectorText" presStyleLbl="sibTrans2D1" presStyleIdx="4" presStyleCnt="5"/>
      <dgm:spPr/>
      <dgm:t>
        <a:bodyPr/>
        <a:lstStyle/>
        <a:p>
          <a:endParaRPr lang="en-US"/>
        </a:p>
      </dgm:t>
    </dgm:pt>
  </dgm:ptLst>
  <dgm:cxnLst>
    <dgm:cxn modelId="{11C3DB0A-CEF5-452A-88B2-17E11B96F6D0}" type="presOf" srcId="{66C63FFA-A556-4F0C-93D9-DDD6192F0C3C}" destId="{E130879B-5AC6-4E57-80BF-1A15EC41948D}" srcOrd="0" destOrd="0" presId="urn:microsoft.com/office/officeart/2005/8/layout/cycle2"/>
    <dgm:cxn modelId="{3400BB69-AD76-4AFF-BC39-7495FA1A41AC}" type="presOf" srcId="{EDDB5456-C849-4370-B5E0-0EF0B7D45F2C}" destId="{DE7813E2-3F1B-44AE-8A4D-E3A2F2554899}" srcOrd="0" destOrd="0" presId="urn:microsoft.com/office/officeart/2005/8/layout/cycle2"/>
    <dgm:cxn modelId="{39AD457C-8D18-4CBD-9229-EAD61F3C7CA7}" type="presOf" srcId="{E968A05D-A93A-4B52-A706-DA39E763D376}" destId="{88FF6BF7-658A-466D-BB14-F30EBD7BD193}" srcOrd="1" destOrd="0" presId="urn:microsoft.com/office/officeart/2005/8/layout/cycle2"/>
    <dgm:cxn modelId="{A7A0D665-2582-4E1E-A631-39B62B76175A}" srcId="{66C63FFA-A556-4F0C-93D9-DDD6192F0C3C}" destId="{EDDB5456-C849-4370-B5E0-0EF0B7D45F2C}" srcOrd="1" destOrd="0" parTransId="{21C0B721-1F52-4791-BF3F-D2E20C7BC70B}" sibTransId="{D405186A-B51D-49D3-BC16-E1B63DD25CFA}"/>
    <dgm:cxn modelId="{1E6CC427-E34D-47CB-B17F-63A8E62E8941}" type="presOf" srcId="{E968A05D-A93A-4B52-A706-DA39E763D376}" destId="{9A72A26C-5978-4FF1-9093-4D54A75560AF}" srcOrd="0" destOrd="0" presId="urn:microsoft.com/office/officeart/2005/8/layout/cycle2"/>
    <dgm:cxn modelId="{84354E99-98D2-4C1F-8F3E-4C5E588B88EB}" srcId="{66C63FFA-A556-4F0C-93D9-DDD6192F0C3C}" destId="{5A70C9C3-BA26-4E07-AD65-A0CBAEA0FF9E}" srcOrd="3" destOrd="0" parTransId="{582AE34D-9868-44C5-AF4A-F6EC1387865C}" sibTransId="{E968A05D-A93A-4B52-A706-DA39E763D376}"/>
    <dgm:cxn modelId="{E1EAE459-C48F-4E57-AF08-C64ED90E1751}" type="presOf" srcId="{AD96BCD6-208D-46D6-B4A7-BDC7668CC87E}" destId="{3C24FC50-C5C6-462C-8E45-CBCB342FED21}" srcOrd="0" destOrd="0" presId="urn:microsoft.com/office/officeart/2005/8/layout/cycle2"/>
    <dgm:cxn modelId="{53A5F378-3990-4663-B0D8-9F1B645F83A1}" type="presOf" srcId="{AD96BCD6-208D-46D6-B4A7-BDC7668CC87E}" destId="{CD8B0FD0-39DC-49C9-B5FE-0E40A9214CD8}" srcOrd="1" destOrd="0" presId="urn:microsoft.com/office/officeart/2005/8/layout/cycle2"/>
    <dgm:cxn modelId="{BA83E2E7-7DA3-4286-8FDC-871C82535F79}" type="presOf" srcId="{15650210-DDBB-4AEE-9400-2B589C0E0BE4}" destId="{66FC7FA2-FEBD-4CF1-9360-0B12A7BD5B9B}" srcOrd="0" destOrd="0" presId="urn:microsoft.com/office/officeart/2005/8/layout/cycle2"/>
    <dgm:cxn modelId="{45FAC2DA-10FF-442F-A6AE-DE57BF75527B}" type="presOf" srcId="{17176486-6773-41C8-B8C6-30FDA0797EE2}" destId="{38B5C9CA-1FA6-4B16-8DF0-3E2FA72359BD}" srcOrd="0" destOrd="0" presId="urn:microsoft.com/office/officeart/2005/8/layout/cycle2"/>
    <dgm:cxn modelId="{37D27922-0B03-4A45-9801-6DE35675E978}" type="presOf" srcId="{E108581A-67B0-42E9-AF03-CD9DE782BB0C}" destId="{828ADA7E-B440-4137-898B-7B4B8BC5694E}" srcOrd="0" destOrd="0" presId="urn:microsoft.com/office/officeart/2005/8/layout/cycle2"/>
    <dgm:cxn modelId="{F28942A8-3ACE-41A8-B0EB-5D84B039DAA5}" type="presOf" srcId="{15650210-DDBB-4AEE-9400-2B589C0E0BE4}" destId="{B297AD7A-4484-4EDC-AACE-249F8DD66E28}" srcOrd="1" destOrd="0" presId="urn:microsoft.com/office/officeart/2005/8/layout/cycle2"/>
    <dgm:cxn modelId="{444AC3BD-8751-445D-BEDB-B80C3921A4C3}" type="presOf" srcId="{D405186A-B51D-49D3-BC16-E1B63DD25CFA}" destId="{DF1BCFFA-1A13-4ECE-ABE7-2B0C98FB72CA}" srcOrd="0" destOrd="0" presId="urn:microsoft.com/office/officeart/2005/8/layout/cycle2"/>
    <dgm:cxn modelId="{0DE90010-AD1A-45D8-B0C4-F922BD37A129}" type="presOf" srcId="{D5FEEF96-F7AA-429C-A8EB-510DF0A6C5F2}" destId="{AF00E959-5C43-48CD-A97C-060033D2AB03}" srcOrd="0" destOrd="0" presId="urn:microsoft.com/office/officeart/2005/8/layout/cycle2"/>
    <dgm:cxn modelId="{D2BFF0DD-82E9-498E-B5B8-C824103D92C2}" type="presOf" srcId="{5A70C9C3-BA26-4E07-AD65-A0CBAEA0FF9E}" destId="{A337D18A-A4B8-4BE0-8517-DCC85697C88E}" srcOrd="0" destOrd="0" presId="urn:microsoft.com/office/officeart/2005/8/layout/cycle2"/>
    <dgm:cxn modelId="{7CF97833-6BD8-46FE-8A69-C1ADC8566E83}" type="presOf" srcId="{18977724-7468-40B9-BF5A-05E3156534C5}" destId="{DFA01354-8521-45CE-9D0E-B804F9D51FA9}" srcOrd="0" destOrd="0" presId="urn:microsoft.com/office/officeart/2005/8/layout/cycle2"/>
    <dgm:cxn modelId="{0365890B-3127-4290-91AC-9BCF2059EF70}" srcId="{66C63FFA-A556-4F0C-93D9-DDD6192F0C3C}" destId="{18977724-7468-40B9-BF5A-05E3156534C5}" srcOrd="0" destOrd="0" parTransId="{69027E9C-42BC-4068-8B14-C7E45CCB95DB}" sibTransId="{AD96BCD6-208D-46D6-B4A7-BDC7668CC87E}"/>
    <dgm:cxn modelId="{C87D6E13-1D13-40CC-AAF9-3BC081DB99F6}" srcId="{66C63FFA-A556-4F0C-93D9-DDD6192F0C3C}" destId="{D5FEEF96-F7AA-429C-A8EB-510DF0A6C5F2}" srcOrd="2" destOrd="0" parTransId="{10EA0AEF-871B-4203-B93D-0C009F6A274D}" sibTransId="{E108581A-67B0-42E9-AF03-CD9DE782BB0C}"/>
    <dgm:cxn modelId="{17E9DEF6-FCE3-4EBC-935E-FDBE231C6DD6}" type="presOf" srcId="{E108581A-67B0-42E9-AF03-CD9DE782BB0C}" destId="{027A7BED-3E3C-43AB-9D62-FF88A95F9F61}" srcOrd="1" destOrd="0" presId="urn:microsoft.com/office/officeart/2005/8/layout/cycle2"/>
    <dgm:cxn modelId="{548B57C7-59EB-49BE-9B61-0FA3AE433508}" srcId="{66C63FFA-A556-4F0C-93D9-DDD6192F0C3C}" destId="{17176486-6773-41C8-B8C6-30FDA0797EE2}" srcOrd="4" destOrd="0" parTransId="{69181B35-4E5C-4B69-9819-7E747EC1CE3C}" sibTransId="{15650210-DDBB-4AEE-9400-2B589C0E0BE4}"/>
    <dgm:cxn modelId="{DB5B4970-BFD3-457D-820E-152043D9F12F}" type="presOf" srcId="{D405186A-B51D-49D3-BC16-E1B63DD25CFA}" destId="{A723FA9E-4E58-40AD-AAEF-AA0AA84E1AAC}" srcOrd="1" destOrd="0" presId="urn:microsoft.com/office/officeart/2005/8/layout/cycle2"/>
    <dgm:cxn modelId="{230E6FB4-34DD-478E-8435-34B51E9815DD}" type="presParOf" srcId="{E130879B-5AC6-4E57-80BF-1A15EC41948D}" destId="{DFA01354-8521-45CE-9D0E-B804F9D51FA9}" srcOrd="0" destOrd="0" presId="urn:microsoft.com/office/officeart/2005/8/layout/cycle2"/>
    <dgm:cxn modelId="{0086498D-784A-4E93-8DDC-CB60ED977EFC}" type="presParOf" srcId="{E130879B-5AC6-4E57-80BF-1A15EC41948D}" destId="{3C24FC50-C5C6-462C-8E45-CBCB342FED21}" srcOrd="1" destOrd="0" presId="urn:microsoft.com/office/officeart/2005/8/layout/cycle2"/>
    <dgm:cxn modelId="{B141BE1A-5525-470C-A613-189642DBAC1A}" type="presParOf" srcId="{3C24FC50-C5C6-462C-8E45-CBCB342FED21}" destId="{CD8B0FD0-39DC-49C9-B5FE-0E40A9214CD8}" srcOrd="0" destOrd="0" presId="urn:microsoft.com/office/officeart/2005/8/layout/cycle2"/>
    <dgm:cxn modelId="{F03C5849-F5B0-4097-A9AA-200F40F9E16C}" type="presParOf" srcId="{E130879B-5AC6-4E57-80BF-1A15EC41948D}" destId="{DE7813E2-3F1B-44AE-8A4D-E3A2F2554899}" srcOrd="2" destOrd="0" presId="urn:microsoft.com/office/officeart/2005/8/layout/cycle2"/>
    <dgm:cxn modelId="{508FA1FF-0354-48B2-AB8F-311BC73CF329}" type="presParOf" srcId="{E130879B-5AC6-4E57-80BF-1A15EC41948D}" destId="{DF1BCFFA-1A13-4ECE-ABE7-2B0C98FB72CA}" srcOrd="3" destOrd="0" presId="urn:microsoft.com/office/officeart/2005/8/layout/cycle2"/>
    <dgm:cxn modelId="{C9D6902F-0A3C-4397-BC35-89B252D8A088}" type="presParOf" srcId="{DF1BCFFA-1A13-4ECE-ABE7-2B0C98FB72CA}" destId="{A723FA9E-4E58-40AD-AAEF-AA0AA84E1AAC}" srcOrd="0" destOrd="0" presId="urn:microsoft.com/office/officeart/2005/8/layout/cycle2"/>
    <dgm:cxn modelId="{D5D0517D-C23F-45DE-90F1-7ABA3A87317F}" type="presParOf" srcId="{E130879B-5AC6-4E57-80BF-1A15EC41948D}" destId="{AF00E959-5C43-48CD-A97C-060033D2AB03}" srcOrd="4" destOrd="0" presId="urn:microsoft.com/office/officeart/2005/8/layout/cycle2"/>
    <dgm:cxn modelId="{04F11525-B39F-4CC2-8853-5E93EDF986C5}" type="presParOf" srcId="{E130879B-5AC6-4E57-80BF-1A15EC41948D}" destId="{828ADA7E-B440-4137-898B-7B4B8BC5694E}" srcOrd="5" destOrd="0" presId="urn:microsoft.com/office/officeart/2005/8/layout/cycle2"/>
    <dgm:cxn modelId="{5302ACDA-BA7E-402C-9A4A-EE416E61D09A}" type="presParOf" srcId="{828ADA7E-B440-4137-898B-7B4B8BC5694E}" destId="{027A7BED-3E3C-43AB-9D62-FF88A95F9F61}" srcOrd="0" destOrd="0" presId="urn:microsoft.com/office/officeart/2005/8/layout/cycle2"/>
    <dgm:cxn modelId="{0841FCA0-FB5C-4204-9CCB-5DDDC08C832D}" type="presParOf" srcId="{E130879B-5AC6-4E57-80BF-1A15EC41948D}" destId="{A337D18A-A4B8-4BE0-8517-DCC85697C88E}" srcOrd="6" destOrd="0" presId="urn:microsoft.com/office/officeart/2005/8/layout/cycle2"/>
    <dgm:cxn modelId="{6A004626-A5A1-42DC-BED0-46EF1C7BEF1A}" type="presParOf" srcId="{E130879B-5AC6-4E57-80BF-1A15EC41948D}" destId="{9A72A26C-5978-4FF1-9093-4D54A75560AF}" srcOrd="7" destOrd="0" presId="urn:microsoft.com/office/officeart/2005/8/layout/cycle2"/>
    <dgm:cxn modelId="{A4B0E7AF-5B6E-447C-9706-3EB40777A978}" type="presParOf" srcId="{9A72A26C-5978-4FF1-9093-4D54A75560AF}" destId="{88FF6BF7-658A-466D-BB14-F30EBD7BD193}" srcOrd="0" destOrd="0" presId="urn:microsoft.com/office/officeart/2005/8/layout/cycle2"/>
    <dgm:cxn modelId="{04F3B1C5-6A8F-4FE5-A28A-9E2D10CC04C2}" type="presParOf" srcId="{E130879B-5AC6-4E57-80BF-1A15EC41948D}" destId="{38B5C9CA-1FA6-4B16-8DF0-3E2FA72359BD}" srcOrd="8" destOrd="0" presId="urn:microsoft.com/office/officeart/2005/8/layout/cycle2"/>
    <dgm:cxn modelId="{B76750B6-473B-48C1-AFB3-933DC5C9A798}" type="presParOf" srcId="{E130879B-5AC6-4E57-80BF-1A15EC41948D}" destId="{66FC7FA2-FEBD-4CF1-9360-0B12A7BD5B9B}" srcOrd="9" destOrd="0" presId="urn:microsoft.com/office/officeart/2005/8/layout/cycle2"/>
    <dgm:cxn modelId="{969DA2A0-4B55-4E23-98B3-5A21E08A8972}" type="presParOf" srcId="{66FC7FA2-FEBD-4CF1-9360-0B12A7BD5B9B}" destId="{B297AD7A-4484-4EDC-AACE-249F8DD66E28}"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974B6A0-3D86-42F2-9A8F-FCC72DFD7D22}"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en-US"/>
        </a:p>
      </dgm:t>
    </dgm:pt>
    <dgm:pt modelId="{784AA54D-67DD-45D5-9619-B070F3D0359E}">
      <dgm:prSet phldrT="[Text]"/>
      <dgm:spPr/>
      <dgm:t>
        <a:bodyPr/>
        <a:lstStyle/>
        <a:p>
          <a:r>
            <a:rPr lang="en-US" dirty="0"/>
            <a:t>3.1</a:t>
          </a:r>
        </a:p>
        <a:p>
          <a:r>
            <a:rPr lang="en-US" dirty="0"/>
            <a:t>Analysis/ Metric definition</a:t>
          </a:r>
        </a:p>
      </dgm:t>
    </dgm:pt>
    <dgm:pt modelId="{DCEB622C-00B1-4D5E-8971-588027F7059E}" type="parTrans" cxnId="{C112C28B-0634-4B29-B4F8-356D1024E972}">
      <dgm:prSet/>
      <dgm:spPr/>
      <dgm:t>
        <a:bodyPr/>
        <a:lstStyle/>
        <a:p>
          <a:endParaRPr lang="en-US"/>
        </a:p>
      </dgm:t>
    </dgm:pt>
    <dgm:pt modelId="{569CC640-14A1-402D-A9BF-B8EC4265B467}" type="sibTrans" cxnId="{C112C28B-0634-4B29-B4F8-356D1024E972}">
      <dgm:prSet/>
      <dgm:spPr/>
      <dgm:t>
        <a:bodyPr/>
        <a:lstStyle/>
        <a:p>
          <a:endParaRPr lang="en-US"/>
        </a:p>
      </dgm:t>
    </dgm:pt>
    <dgm:pt modelId="{5B715695-744A-4FE0-B60C-315C1309D374}">
      <dgm:prSet phldrT="[Text]"/>
      <dgm:spPr/>
      <dgm:t>
        <a:bodyPr/>
        <a:lstStyle/>
        <a:p>
          <a:r>
            <a:rPr lang="en-US" dirty="0"/>
            <a:t>3.2</a:t>
          </a:r>
        </a:p>
        <a:p>
          <a:r>
            <a:rPr lang="en-US" dirty="0"/>
            <a:t>Feature Engineering</a:t>
          </a:r>
        </a:p>
      </dgm:t>
    </dgm:pt>
    <dgm:pt modelId="{0ACDB790-DCB8-458C-BFEA-9CA085C1A5EC}" type="parTrans" cxnId="{0B52F134-060F-4F93-AFAB-6E6F2BCD0CEE}">
      <dgm:prSet/>
      <dgm:spPr/>
      <dgm:t>
        <a:bodyPr/>
        <a:lstStyle/>
        <a:p>
          <a:endParaRPr lang="en-US"/>
        </a:p>
      </dgm:t>
    </dgm:pt>
    <dgm:pt modelId="{FF2A1E17-F50F-4E27-A4F8-21BEEB8208C6}" type="sibTrans" cxnId="{0B52F134-060F-4F93-AFAB-6E6F2BCD0CEE}">
      <dgm:prSet/>
      <dgm:spPr/>
      <dgm:t>
        <a:bodyPr/>
        <a:lstStyle/>
        <a:p>
          <a:endParaRPr lang="en-US"/>
        </a:p>
      </dgm:t>
    </dgm:pt>
    <dgm:pt modelId="{8FFD9432-132D-41EF-94A0-5C5327D62290}">
      <dgm:prSet phldrT="[Text]"/>
      <dgm:spPr/>
      <dgm:t>
        <a:bodyPr/>
        <a:lstStyle/>
        <a:p>
          <a:r>
            <a:rPr lang="en-US" dirty="0"/>
            <a:t>3.3</a:t>
          </a:r>
        </a:p>
        <a:p>
          <a:r>
            <a:rPr lang="en-US" dirty="0"/>
            <a:t>Model Training</a:t>
          </a:r>
        </a:p>
      </dgm:t>
    </dgm:pt>
    <dgm:pt modelId="{B0443ECF-19CC-4403-8A3A-446B2A33F375}" type="parTrans" cxnId="{80005A4B-8DA7-440B-8942-C8C0AA6E0154}">
      <dgm:prSet/>
      <dgm:spPr/>
      <dgm:t>
        <a:bodyPr/>
        <a:lstStyle/>
        <a:p>
          <a:endParaRPr lang="en-US"/>
        </a:p>
      </dgm:t>
    </dgm:pt>
    <dgm:pt modelId="{E2EDC901-AF4A-4430-BEED-06225278876C}" type="sibTrans" cxnId="{80005A4B-8DA7-440B-8942-C8C0AA6E0154}">
      <dgm:prSet/>
      <dgm:spPr/>
      <dgm:t>
        <a:bodyPr/>
        <a:lstStyle/>
        <a:p>
          <a:endParaRPr lang="en-US"/>
        </a:p>
      </dgm:t>
    </dgm:pt>
    <dgm:pt modelId="{00CD61EC-FF61-4C06-AA1A-853D6538A9B0}">
      <dgm:prSet phldrT="[Text]"/>
      <dgm:spPr/>
      <dgm:t>
        <a:bodyPr/>
        <a:lstStyle/>
        <a:p>
          <a:r>
            <a:rPr lang="en-US" dirty="0"/>
            <a:t>3.4</a:t>
          </a:r>
        </a:p>
        <a:p>
          <a:r>
            <a:rPr lang="en-US" dirty="0"/>
            <a:t>Parameter Tuning</a:t>
          </a:r>
        </a:p>
      </dgm:t>
    </dgm:pt>
    <dgm:pt modelId="{5BAD4598-19E0-4DA0-87A7-C575C3E104EF}" type="parTrans" cxnId="{58F12D4B-AAE5-4B3F-9070-555AF5EED659}">
      <dgm:prSet/>
      <dgm:spPr/>
      <dgm:t>
        <a:bodyPr/>
        <a:lstStyle/>
        <a:p>
          <a:endParaRPr lang="en-US"/>
        </a:p>
      </dgm:t>
    </dgm:pt>
    <dgm:pt modelId="{DA7FD081-6148-4130-84BA-175EFEB87DDB}" type="sibTrans" cxnId="{58F12D4B-AAE5-4B3F-9070-555AF5EED659}">
      <dgm:prSet/>
      <dgm:spPr/>
      <dgm:t>
        <a:bodyPr/>
        <a:lstStyle/>
        <a:p>
          <a:endParaRPr lang="en-US"/>
        </a:p>
      </dgm:t>
    </dgm:pt>
    <dgm:pt modelId="{AEA11BA7-4CC1-40E7-8081-D89749908337}">
      <dgm:prSet phldrT="[Text]"/>
      <dgm:spPr/>
      <dgm:t>
        <a:bodyPr/>
        <a:lstStyle/>
        <a:p>
          <a:r>
            <a:rPr lang="en-US" dirty="0"/>
            <a:t>3.5</a:t>
          </a:r>
        </a:p>
        <a:p>
          <a:r>
            <a:rPr lang="en-US" dirty="0"/>
            <a:t>Evaluation</a:t>
          </a:r>
        </a:p>
      </dgm:t>
    </dgm:pt>
    <dgm:pt modelId="{87734923-D6CA-4E18-824F-AB9C2FE1B74D}" type="parTrans" cxnId="{39C1B2FF-41D8-449B-B195-632BE0D3A04C}">
      <dgm:prSet/>
      <dgm:spPr/>
      <dgm:t>
        <a:bodyPr/>
        <a:lstStyle/>
        <a:p>
          <a:endParaRPr lang="en-US"/>
        </a:p>
      </dgm:t>
    </dgm:pt>
    <dgm:pt modelId="{8AAF2D89-1AE7-4BB8-A420-291471304795}" type="sibTrans" cxnId="{39C1B2FF-41D8-449B-B195-632BE0D3A04C}">
      <dgm:prSet/>
      <dgm:spPr/>
      <dgm:t>
        <a:bodyPr/>
        <a:lstStyle/>
        <a:p>
          <a:endParaRPr lang="en-US"/>
        </a:p>
      </dgm:t>
    </dgm:pt>
    <dgm:pt modelId="{30CC776A-F72D-494F-9B6D-5823961E6D75}" type="pres">
      <dgm:prSet presAssocID="{F974B6A0-3D86-42F2-9A8F-FCC72DFD7D22}" presName="cycle" presStyleCnt="0">
        <dgm:presLayoutVars>
          <dgm:dir/>
          <dgm:resizeHandles val="exact"/>
        </dgm:presLayoutVars>
      </dgm:prSet>
      <dgm:spPr/>
      <dgm:t>
        <a:bodyPr/>
        <a:lstStyle/>
        <a:p>
          <a:endParaRPr lang="en-US"/>
        </a:p>
      </dgm:t>
    </dgm:pt>
    <dgm:pt modelId="{6A95A59C-4331-4311-9B8C-DA40286377A6}" type="pres">
      <dgm:prSet presAssocID="{784AA54D-67DD-45D5-9619-B070F3D0359E}" presName="dummy" presStyleCnt="0"/>
      <dgm:spPr/>
    </dgm:pt>
    <dgm:pt modelId="{61FACFFD-3C32-45B5-A024-7D8CD673771C}" type="pres">
      <dgm:prSet presAssocID="{784AA54D-67DD-45D5-9619-B070F3D0359E}" presName="node" presStyleLbl="revTx" presStyleIdx="0" presStyleCnt="5">
        <dgm:presLayoutVars>
          <dgm:bulletEnabled val="1"/>
        </dgm:presLayoutVars>
      </dgm:prSet>
      <dgm:spPr/>
      <dgm:t>
        <a:bodyPr/>
        <a:lstStyle/>
        <a:p>
          <a:endParaRPr lang="en-US"/>
        </a:p>
      </dgm:t>
    </dgm:pt>
    <dgm:pt modelId="{56BE076D-F7E6-459C-898D-C48A8889B285}" type="pres">
      <dgm:prSet presAssocID="{569CC640-14A1-402D-A9BF-B8EC4265B467}" presName="sibTrans" presStyleLbl="node1" presStyleIdx="0" presStyleCnt="5"/>
      <dgm:spPr/>
      <dgm:t>
        <a:bodyPr/>
        <a:lstStyle/>
        <a:p>
          <a:endParaRPr lang="en-US"/>
        </a:p>
      </dgm:t>
    </dgm:pt>
    <dgm:pt modelId="{42FDBEAE-D700-4D2C-8094-47229EEDD3EA}" type="pres">
      <dgm:prSet presAssocID="{5B715695-744A-4FE0-B60C-315C1309D374}" presName="dummy" presStyleCnt="0"/>
      <dgm:spPr/>
    </dgm:pt>
    <dgm:pt modelId="{F700A775-0DDC-45B5-8038-6B9F15E13EF5}" type="pres">
      <dgm:prSet presAssocID="{5B715695-744A-4FE0-B60C-315C1309D374}" presName="node" presStyleLbl="revTx" presStyleIdx="1" presStyleCnt="5">
        <dgm:presLayoutVars>
          <dgm:bulletEnabled val="1"/>
        </dgm:presLayoutVars>
      </dgm:prSet>
      <dgm:spPr/>
      <dgm:t>
        <a:bodyPr/>
        <a:lstStyle/>
        <a:p>
          <a:endParaRPr lang="en-US"/>
        </a:p>
      </dgm:t>
    </dgm:pt>
    <dgm:pt modelId="{A29DCF89-BF88-4E11-A633-22CD9DCD9666}" type="pres">
      <dgm:prSet presAssocID="{FF2A1E17-F50F-4E27-A4F8-21BEEB8208C6}" presName="sibTrans" presStyleLbl="node1" presStyleIdx="1" presStyleCnt="5"/>
      <dgm:spPr/>
      <dgm:t>
        <a:bodyPr/>
        <a:lstStyle/>
        <a:p>
          <a:endParaRPr lang="en-US"/>
        </a:p>
      </dgm:t>
    </dgm:pt>
    <dgm:pt modelId="{A6D918CF-D5F5-4E3E-B767-91CB07962DDF}" type="pres">
      <dgm:prSet presAssocID="{8FFD9432-132D-41EF-94A0-5C5327D62290}" presName="dummy" presStyleCnt="0"/>
      <dgm:spPr/>
    </dgm:pt>
    <dgm:pt modelId="{429DC0BC-9253-4192-A897-B853274FF7AA}" type="pres">
      <dgm:prSet presAssocID="{8FFD9432-132D-41EF-94A0-5C5327D62290}" presName="node" presStyleLbl="revTx" presStyleIdx="2" presStyleCnt="5">
        <dgm:presLayoutVars>
          <dgm:bulletEnabled val="1"/>
        </dgm:presLayoutVars>
      </dgm:prSet>
      <dgm:spPr/>
      <dgm:t>
        <a:bodyPr/>
        <a:lstStyle/>
        <a:p>
          <a:endParaRPr lang="en-US"/>
        </a:p>
      </dgm:t>
    </dgm:pt>
    <dgm:pt modelId="{D609ACAE-4C88-49E2-8C21-E50FAF8EEF10}" type="pres">
      <dgm:prSet presAssocID="{E2EDC901-AF4A-4430-BEED-06225278876C}" presName="sibTrans" presStyleLbl="node1" presStyleIdx="2" presStyleCnt="5"/>
      <dgm:spPr/>
      <dgm:t>
        <a:bodyPr/>
        <a:lstStyle/>
        <a:p>
          <a:endParaRPr lang="en-US"/>
        </a:p>
      </dgm:t>
    </dgm:pt>
    <dgm:pt modelId="{95FF49DB-4758-4FCF-B684-24B4D118BEAB}" type="pres">
      <dgm:prSet presAssocID="{00CD61EC-FF61-4C06-AA1A-853D6538A9B0}" presName="dummy" presStyleCnt="0"/>
      <dgm:spPr/>
    </dgm:pt>
    <dgm:pt modelId="{2C87F04E-1A5B-448B-8556-DA1C136E59DA}" type="pres">
      <dgm:prSet presAssocID="{00CD61EC-FF61-4C06-AA1A-853D6538A9B0}" presName="node" presStyleLbl="revTx" presStyleIdx="3" presStyleCnt="5">
        <dgm:presLayoutVars>
          <dgm:bulletEnabled val="1"/>
        </dgm:presLayoutVars>
      </dgm:prSet>
      <dgm:spPr/>
      <dgm:t>
        <a:bodyPr/>
        <a:lstStyle/>
        <a:p>
          <a:endParaRPr lang="en-US"/>
        </a:p>
      </dgm:t>
    </dgm:pt>
    <dgm:pt modelId="{43BC5222-2A2A-4DE1-B1E2-619CDB27BFD4}" type="pres">
      <dgm:prSet presAssocID="{DA7FD081-6148-4130-84BA-175EFEB87DDB}" presName="sibTrans" presStyleLbl="node1" presStyleIdx="3" presStyleCnt="5"/>
      <dgm:spPr/>
      <dgm:t>
        <a:bodyPr/>
        <a:lstStyle/>
        <a:p>
          <a:endParaRPr lang="en-US"/>
        </a:p>
      </dgm:t>
    </dgm:pt>
    <dgm:pt modelId="{98A198F2-3ADE-4910-AD5C-56C181E2B4CE}" type="pres">
      <dgm:prSet presAssocID="{AEA11BA7-4CC1-40E7-8081-D89749908337}" presName="dummy" presStyleCnt="0"/>
      <dgm:spPr/>
    </dgm:pt>
    <dgm:pt modelId="{A59E113D-B3F5-43F8-A6E3-371B463FE7AB}" type="pres">
      <dgm:prSet presAssocID="{AEA11BA7-4CC1-40E7-8081-D89749908337}" presName="node" presStyleLbl="revTx" presStyleIdx="4" presStyleCnt="5">
        <dgm:presLayoutVars>
          <dgm:bulletEnabled val="1"/>
        </dgm:presLayoutVars>
      </dgm:prSet>
      <dgm:spPr/>
      <dgm:t>
        <a:bodyPr/>
        <a:lstStyle/>
        <a:p>
          <a:endParaRPr lang="en-US"/>
        </a:p>
      </dgm:t>
    </dgm:pt>
    <dgm:pt modelId="{ADB0B3F4-F058-41F4-89A8-79B7B0F5DE07}" type="pres">
      <dgm:prSet presAssocID="{8AAF2D89-1AE7-4BB8-A420-291471304795}" presName="sibTrans" presStyleLbl="node1" presStyleIdx="4" presStyleCnt="5"/>
      <dgm:spPr/>
      <dgm:t>
        <a:bodyPr/>
        <a:lstStyle/>
        <a:p>
          <a:endParaRPr lang="en-US"/>
        </a:p>
      </dgm:t>
    </dgm:pt>
  </dgm:ptLst>
  <dgm:cxnLst>
    <dgm:cxn modelId="{39C1B2FF-41D8-449B-B195-632BE0D3A04C}" srcId="{F974B6A0-3D86-42F2-9A8F-FCC72DFD7D22}" destId="{AEA11BA7-4CC1-40E7-8081-D89749908337}" srcOrd="4" destOrd="0" parTransId="{87734923-D6CA-4E18-824F-AB9C2FE1B74D}" sibTransId="{8AAF2D89-1AE7-4BB8-A420-291471304795}"/>
    <dgm:cxn modelId="{BE5A512A-B3CD-44DD-B327-80EFA7DDF8C6}" type="presOf" srcId="{784AA54D-67DD-45D5-9619-B070F3D0359E}" destId="{61FACFFD-3C32-45B5-A024-7D8CD673771C}" srcOrd="0" destOrd="0" presId="urn:microsoft.com/office/officeart/2005/8/layout/cycle1"/>
    <dgm:cxn modelId="{4E7B01E6-BEA9-4249-A49C-64B13CBF58EF}" type="presOf" srcId="{FF2A1E17-F50F-4E27-A4F8-21BEEB8208C6}" destId="{A29DCF89-BF88-4E11-A633-22CD9DCD9666}" srcOrd="0" destOrd="0" presId="urn:microsoft.com/office/officeart/2005/8/layout/cycle1"/>
    <dgm:cxn modelId="{A4620801-5BC3-40FB-A898-97D1A37FD1F0}" type="presOf" srcId="{8AAF2D89-1AE7-4BB8-A420-291471304795}" destId="{ADB0B3F4-F058-41F4-89A8-79B7B0F5DE07}" srcOrd="0" destOrd="0" presId="urn:microsoft.com/office/officeart/2005/8/layout/cycle1"/>
    <dgm:cxn modelId="{FE20E0DA-FAAC-4462-A305-2CBCED6823F6}" type="presOf" srcId="{00CD61EC-FF61-4C06-AA1A-853D6538A9B0}" destId="{2C87F04E-1A5B-448B-8556-DA1C136E59DA}" srcOrd="0" destOrd="0" presId="urn:microsoft.com/office/officeart/2005/8/layout/cycle1"/>
    <dgm:cxn modelId="{C9DB108F-CA2C-408B-8431-6F1D415DED3F}" type="presOf" srcId="{F974B6A0-3D86-42F2-9A8F-FCC72DFD7D22}" destId="{30CC776A-F72D-494F-9B6D-5823961E6D75}" srcOrd="0" destOrd="0" presId="urn:microsoft.com/office/officeart/2005/8/layout/cycle1"/>
    <dgm:cxn modelId="{0B52F134-060F-4F93-AFAB-6E6F2BCD0CEE}" srcId="{F974B6A0-3D86-42F2-9A8F-FCC72DFD7D22}" destId="{5B715695-744A-4FE0-B60C-315C1309D374}" srcOrd="1" destOrd="0" parTransId="{0ACDB790-DCB8-458C-BFEA-9CA085C1A5EC}" sibTransId="{FF2A1E17-F50F-4E27-A4F8-21BEEB8208C6}"/>
    <dgm:cxn modelId="{436DE13F-4BC6-4418-A916-53695CCEFE64}" type="presOf" srcId="{5B715695-744A-4FE0-B60C-315C1309D374}" destId="{F700A775-0DDC-45B5-8038-6B9F15E13EF5}" srcOrd="0" destOrd="0" presId="urn:microsoft.com/office/officeart/2005/8/layout/cycle1"/>
    <dgm:cxn modelId="{58F12D4B-AAE5-4B3F-9070-555AF5EED659}" srcId="{F974B6A0-3D86-42F2-9A8F-FCC72DFD7D22}" destId="{00CD61EC-FF61-4C06-AA1A-853D6538A9B0}" srcOrd="3" destOrd="0" parTransId="{5BAD4598-19E0-4DA0-87A7-C575C3E104EF}" sibTransId="{DA7FD081-6148-4130-84BA-175EFEB87DDB}"/>
    <dgm:cxn modelId="{4570A0C5-6E55-43CB-A248-4F5340396498}" type="presOf" srcId="{8FFD9432-132D-41EF-94A0-5C5327D62290}" destId="{429DC0BC-9253-4192-A897-B853274FF7AA}" srcOrd="0" destOrd="0" presId="urn:microsoft.com/office/officeart/2005/8/layout/cycle1"/>
    <dgm:cxn modelId="{80005A4B-8DA7-440B-8942-C8C0AA6E0154}" srcId="{F974B6A0-3D86-42F2-9A8F-FCC72DFD7D22}" destId="{8FFD9432-132D-41EF-94A0-5C5327D62290}" srcOrd="2" destOrd="0" parTransId="{B0443ECF-19CC-4403-8A3A-446B2A33F375}" sibTransId="{E2EDC901-AF4A-4430-BEED-06225278876C}"/>
    <dgm:cxn modelId="{370D78E6-D004-4902-B1D3-55EFD9C1C18F}" type="presOf" srcId="{AEA11BA7-4CC1-40E7-8081-D89749908337}" destId="{A59E113D-B3F5-43F8-A6E3-371B463FE7AB}" srcOrd="0" destOrd="0" presId="urn:microsoft.com/office/officeart/2005/8/layout/cycle1"/>
    <dgm:cxn modelId="{370FA93F-ABFF-41A3-8AB9-05A9AA369BF3}" type="presOf" srcId="{E2EDC901-AF4A-4430-BEED-06225278876C}" destId="{D609ACAE-4C88-49E2-8C21-E50FAF8EEF10}" srcOrd="0" destOrd="0" presId="urn:microsoft.com/office/officeart/2005/8/layout/cycle1"/>
    <dgm:cxn modelId="{F7CA4609-FA1B-4192-9B7F-750AE2FAFBAE}" type="presOf" srcId="{DA7FD081-6148-4130-84BA-175EFEB87DDB}" destId="{43BC5222-2A2A-4DE1-B1E2-619CDB27BFD4}" srcOrd="0" destOrd="0" presId="urn:microsoft.com/office/officeart/2005/8/layout/cycle1"/>
    <dgm:cxn modelId="{59174D7A-73A0-483A-87EA-4BF85A073625}" type="presOf" srcId="{569CC640-14A1-402D-A9BF-B8EC4265B467}" destId="{56BE076D-F7E6-459C-898D-C48A8889B285}" srcOrd="0" destOrd="0" presId="urn:microsoft.com/office/officeart/2005/8/layout/cycle1"/>
    <dgm:cxn modelId="{C112C28B-0634-4B29-B4F8-356D1024E972}" srcId="{F974B6A0-3D86-42F2-9A8F-FCC72DFD7D22}" destId="{784AA54D-67DD-45D5-9619-B070F3D0359E}" srcOrd="0" destOrd="0" parTransId="{DCEB622C-00B1-4D5E-8971-588027F7059E}" sibTransId="{569CC640-14A1-402D-A9BF-B8EC4265B467}"/>
    <dgm:cxn modelId="{4D81DABA-A246-44C4-BEE3-9E9DD29E289B}" type="presParOf" srcId="{30CC776A-F72D-494F-9B6D-5823961E6D75}" destId="{6A95A59C-4331-4311-9B8C-DA40286377A6}" srcOrd="0" destOrd="0" presId="urn:microsoft.com/office/officeart/2005/8/layout/cycle1"/>
    <dgm:cxn modelId="{D0FB1421-0E1A-49BF-A0E4-DC003BA751F2}" type="presParOf" srcId="{30CC776A-F72D-494F-9B6D-5823961E6D75}" destId="{61FACFFD-3C32-45B5-A024-7D8CD673771C}" srcOrd="1" destOrd="0" presId="urn:microsoft.com/office/officeart/2005/8/layout/cycle1"/>
    <dgm:cxn modelId="{B76D05F4-26CF-4B8E-AB56-D7E109DAFC76}" type="presParOf" srcId="{30CC776A-F72D-494F-9B6D-5823961E6D75}" destId="{56BE076D-F7E6-459C-898D-C48A8889B285}" srcOrd="2" destOrd="0" presId="urn:microsoft.com/office/officeart/2005/8/layout/cycle1"/>
    <dgm:cxn modelId="{C0B7B39E-1B9F-474A-9EAB-BB64D8DB6538}" type="presParOf" srcId="{30CC776A-F72D-494F-9B6D-5823961E6D75}" destId="{42FDBEAE-D700-4D2C-8094-47229EEDD3EA}" srcOrd="3" destOrd="0" presId="urn:microsoft.com/office/officeart/2005/8/layout/cycle1"/>
    <dgm:cxn modelId="{1FECA717-59B8-4AA8-AA7D-3D7300A80C3B}" type="presParOf" srcId="{30CC776A-F72D-494F-9B6D-5823961E6D75}" destId="{F700A775-0DDC-45B5-8038-6B9F15E13EF5}" srcOrd="4" destOrd="0" presId="urn:microsoft.com/office/officeart/2005/8/layout/cycle1"/>
    <dgm:cxn modelId="{39CDDD44-B7E2-44CB-BC53-F2DB3E8E6F45}" type="presParOf" srcId="{30CC776A-F72D-494F-9B6D-5823961E6D75}" destId="{A29DCF89-BF88-4E11-A633-22CD9DCD9666}" srcOrd="5" destOrd="0" presId="urn:microsoft.com/office/officeart/2005/8/layout/cycle1"/>
    <dgm:cxn modelId="{E6B1BF40-ABF2-4A59-AA87-C918AC2DC2EF}" type="presParOf" srcId="{30CC776A-F72D-494F-9B6D-5823961E6D75}" destId="{A6D918CF-D5F5-4E3E-B767-91CB07962DDF}" srcOrd="6" destOrd="0" presId="urn:microsoft.com/office/officeart/2005/8/layout/cycle1"/>
    <dgm:cxn modelId="{0450DE43-BF4A-46AC-8DEE-21FA6AFB880E}" type="presParOf" srcId="{30CC776A-F72D-494F-9B6D-5823961E6D75}" destId="{429DC0BC-9253-4192-A897-B853274FF7AA}" srcOrd="7" destOrd="0" presId="urn:microsoft.com/office/officeart/2005/8/layout/cycle1"/>
    <dgm:cxn modelId="{1550CC30-1594-4D33-91C5-780284843578}" type="presParOf" srcId="{30CC776A-F72D-494F-9B6D-5823961E6D75}" destId="{D609ACAE-4C88-49E2-8C21-E50FAF8EEF10}" srcOrd="8" destOrd="0" presId="urn:microsoft.com/office/officeart/2005/8/layout/cycle1"/>
    <dgm:cxn modelId="{06804447-4A53-4C32-AB07-AEB50B127567}" type="presParOf" srcId="{30CC776A-F72D-494F-9B6D-5823961E6D75}" destId="{95FF49DB-4758-4FCF-B684-24B4D118BEAB}" srcOrd="9" destOrd="0" presId="urn:microsoft.com/office/officeart/2005/8/layout/cycle1"/>
    <dgm:cxn modelId="{FC24FC0B-41E3-401E-A9E3-D5632F639D72}" type="presParOf" srcId="{30CC776A-F72D-494F-9B6D-5823961E6D75}" destId="{2C87F04E-1A5B-448B-8556-DA1C136E59DA}" srcOrd="10" destOrd="0" presId="urn:microsoft.com/office/officeart/2005/8/layout/cycle1"/>
    <dgm:cxn modelId="{1A1ADBF0-8A50-43A6-B432-79245F4A0F8B}" type="presParOf" srcId="{30CC776A-F72D-494F-9B6D-5823961E6D75}" destId="{43BC5222-2A2A-4DE1-B1E2-619CDB27BFD4}" srcOrd="11" destOrd="0" presId="urn:microsoft.com/office/officeart/2005/8/layout/cycle1"/>
    <dgm:cxn modelId="{3A627D6B-7CF8-4257-9326-FCDB59D9BC44}" type="presParOf" srcId="{30CC776A-F72D-494F-9B6D-5823961E6D75}" destId="{98A198F2-3ADE-4910-AD5C-56C181E2B4CE}" srcOrd="12" destOrd="0" presId="urn:microsoft.com/office/officeart/2005/8/layout/cycle1"/>
    <dgm:cxn modelId="{01916CA7-863D-428F-98DF-947A602B14E8}" type="presParOf" srcId="{30CC776A-F72D-494F-9B6D-5823961E6D75}" destId="{A59E113D-B3F5-43F8-A6E3-371B463FE7AB}" srcOrd="13" destOrd="0" presId="urn:microsoft.com/office/officeart/2005/8/layout/cycle1"/>
    <dgm:cxn modelId="{497343B0-8576-4FF3-8CE1-18DCF5671E14}" type="presParOf" srcId="{30CC776A-F72D-494F-9B6D-5823961E6D75}" destId="{ADB0B3F4-F058-41F4-89A8-79B7B0F5DE07}"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4748CC-F796-4349-817E-F653C3244398}">
      <dsp:nvSpPr>
        <dsp:cNvPr id="0" name=""/>
        <dsp:cNvSpPr/>
      </dsp:nvSpPr>
      <dsp:spPr>
        <a:xfrm>
          <a:off x="0" y="606041"/>
          <a:ext cx="2026565" cy="113046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1805A0-51B7-42EB-A8D1-319D4A68D554}">
      <dsp:nvSpPr>
        <dsp:cNvPr id="0" name=""/>
        <dsp:cNvSpPr/>
      </dsp:nvSpPr>
      <dsp:spPr>
        <a:xfrm>
          <a:off x="0" y="720600"/>
          <a:ext cx="1393206" cy="86967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rtl="0">
            <a:lnSpc>
              <a:spcPct val="90000"/>
            </a:lnSpc>
            <a:spcBef>
              <a:spcPct val="0"/>
            </a:spcBef>
            <a:spcAft>
              <a:spcPct val="35000"/>
            </a:spcAft>
          </a:pPr>
          <a:r>
            <a:rPr lang="en-US" sz="1600" kern="1200" dirty="0"/>
            <a:t>Publish Web Service</a:t>
          </a:r>
        </a:p>
      </dsp:txBody>
      <dsp:txXfrm>
        <a:off x="42454" y="763054"/>
        <a:ext cx="1308298" cy="7847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9B6310-4EBF-41B0-9BBC-32C08A855579}">
      <dsp:nvSpPr>
        <dsp:cNvPr id="0" name=""/>
        <dsp:cNvSpPr/>
      </dsp:nvSpPr>
      <dsp:spPr>
        <a:xfrm>
          <a:off x="195318" y="0"/>
          <a:ext cx="2213609" cy="124406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AF1408-8B75-4E62-AC6F-C0BE2C8B6C7E}">
      <dsp:nvSpPr>
        <dsp:cNvPr id="0" name=""/>
        <dsp:cNvSpPr/>
      </dsp:nvSpPr>
      <dsp:spPr>
        <a:xfrm>
          <a:off x="318187"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dirty="0"/>
            <a:t>Get  Azure Subscription</a:t>
          </a:r>
        </a:p>
      </dsp:txBody>
      <dsp:txXfrm>
        <a:off x="342479" y="397510"/>
        <a:ext cx="903593" cy="449040"/>
      </dsp:txXfrm>
    </dsp:sp>
    <dsp:sp modelId="{C4CDEA82-A5C7-451C-99C2-1BB38892DC8F}">
      <dsp:nvSpPr>
        <dsp:cNvPr id="0" name=""/>
        <dsp:cNvSpPr/>
      </dsp:nvSpPr>
      <dsp:spPr>
        <a:xfrm>
          <a:off x="1333881" y="373218"/>
          <a:ext cx="952177" cy="49762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rtl="0">
            <a:lnSpc>
              <a:spcPct val="90000"/>
            </a:lnSpc>
            <a:spcBef>
              <a:spcPct val="0"/>
            </a:spcBef>
            <a:spcAft>
              <a:spcPct val="35000"/>
            </a:spcAft>
          </a:pPr>
          <a:r>
            <a:rPr lang="en-US" sz="1200" kern="1200"/>
            <a:t>Create Workspace</a:t>
          </a:r>
        </a:p>
      </dsp:txBody>
      <dsp:txXfrm>
        <a:off x="1358173" y="397510"/>
        <a:ext cx="903593" cy="4490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492D15-A4B4-194D-B688-D5D53DC7F353}">
      <dsp:nvSpPr>
        <dsp:cNvPr id="0" name=""/>
        <dsp:cNvSpPr/>
      </dsp:nvSpPr>
      <dsp:spPr>
        <a:xfrm>
          <a:off x="3939" y="2849065"/>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a:t>Age&lt;30</a:t>
          </a:r>
        </a:p>
      </dsp:txBody>
      <dsp:txXfrm>
        <a:off x="25338" y="2870464"/>
        <a:ext cx="1418421" cy="687811"/>
      </dsp:txXfrm>
    </dsp:sp>
    <dsp:sp modelId="{AE991158-39C2-FF44-A0C3-9FE4599FC66F}">
      <dsp:nvSpPr>
        <dsp:cNvPr id="0" name=""/>
        <dsp:cNvSpPr/>
      </dsp:nvSpPr>
      <dsp:spPr>
        <a:xfrm rot="17945813">
          <a:off x="1156434" y="2679015"/>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7354" y="2659195"/>
        <a:ext cx="60096" cy="60096"/>
      </dsp:txXfrm>
    </dsp:sp>
    <dsp:sp modelId="{FCD7164E-8628-8C4E-9400-C216173A4B14}">
      <dsp:nvSpPr>
        <dsp:cNvPr id="0" name=""/>
        <dsp:cNvSpPr/>
      </dsp:nvSpPr>
      <dsp:spPr>
        <a:xfrm>
          <a:off x="2049647" y="1798813"/>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it-IT" sz="1900" kern="1200" dirty="0"/>
            <a:t>Income &gt; $50K</a:t>
          </a:r>
        </a:p>
      </dsp:txBody>
      <dsp:txXfrm>
        <a:off x="2071046" y="1820212"/>
        <a:ext cx="1418421" cy="687811"/>
      </dsp:txXfrm>
    </dsp:sp>
    <dsp:sp modelId="{745BCA54-2A64-B54A-8EA9-5FB99EF39746}">
      <dsp:nvSpPr>
        <dsp:cNvPr id="0" name=""/>
        <dsp:cNvSpPr/>
      </dsp:nvSpPr>
      <dsp:spPr>
        <a:xfrm rot="19457599">
          <a:off x="3443211" y="1943839"/>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1936072"/>
        <a:ext cx="35989" cy="35989"/>
      </dsp:txXfrm>
    </dsp:sp>
    <dsp:sp modelId="{BC6DB3B7-2D25-1A47-97BA-FE55E74B98CB}">
      <dsp:nvSpPr>
        <dsp:cNvPr id="0" name=""/>
        <dsp:cNvSpPr/>
      </dsp:nvSpPr>
      <dsp:spPr>
        <a:xfrm>
          <a:off x="4095354" y="1378712"/>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Xbox-One Customer</a:t>
          </a:r>
        </a:p>
      </dsp:txBody>
      <dsp:txXfrm>
        <a:off x="4116753" y="1400111"/>
        <a:ext cx="1418421" cy="687811"/>
      </dsp:txXfrm>
    </dsp:sp>
    <dsp:sp modelId="{60B8E030-1D22-644F-BD71-1688AD962086}">
      <dsp:nvSpPr>
        <dsp:cNvPr id="0" name=""/>
        <dsp:cNvSpPr/>
      </dsp:nvSpPr>
      <dsp:spPr>
        <a:xfrm rot="2142401">
          <a:off x="3443211" y="2363940"/>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2356173"/>
        <a:ext cx="35989" cy="35989"/>
      </dsp:txXfrm>
    </dsp:sp>
    <dsp:sp modelId="{2A3F5B09-C756-FC48-8853-CF9C5B9AA22F}">
      <dsp:nvSpPr>
        <dsp:cNvPr id="0" name=""/>
        <dsp:cNvSpPr/>
      </dsp:nvSpPr>
      <dsp:spPr>
        <a:xfrm>
          <a:off x="4095354" y="2218913"/>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Not Xbox-One Customer</a:t>
          </a:r>
        </a:p>
      </dsp:txBody>
      <dsp:txXfrm>
        <a:off x="4116753" y="2240312"/>
        <a:ext cx="1418421" cy="687811"/>
      </dsp:txXfrm>
    </dsp:sp>
    <dsp:sp modelId="{4BBE8ABB-8F32-2041-9FEB-CD1756318723}">
      <dsp:nvSpPr>
        <dsp:cNvPr id="0" name=""/>
        <dsp:cNvSpPr/>
      </dsp:nvSpPr>
      <dsp:spPr>
        <a:xfrm rot="3654187">
          <a:off x="1156434" y="3729267"/>
          <a:ext cx="1201938" cy="20456"/>
        </a:xfrm>
        <a:custGeom>
          <a:avLst/>
          <a:gdLst/>
          <a:ahLst/>
          <a:cxnLst/>
          <a:rect l="0" t="0" r="0" b="0"/>
          <a:pathLst>
            <a:path>
              <a:moveTo>
                <a:pt x="0" y="10228"/>
              </a:moveTo>
              <a:lnTo>
                <a:pt x="1201938" y="10228"/>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727354" y="3709447"/>
        <a:ext cx="60096" cy="60096"/>
      </dsp:txXfrm>
    </dsp:sp>
    <dsp:sp modelId="{6A210C99-91A1-854A-B871-AA394218DAAB}">
      <dsp:nvSpPr>
        <dsp:cNvPr id="0" name=""/>
        <dsp:cNvSpPr/>
      </dsp:nvSpPr>
      <dsp:spPr>
        <a:xfrm>
          <a:off x="2049647" y="38993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Days Played &gt; 728</a:t>
          </a:r>
        </a:p>
      </dsp:txBody>
      <dsp:txXfrm>
        <a:off x="2071046" y="3920715"/>
        <a:ext cx="1418421" cy="687811"/>
      </dsp:txXfrm>
    </dsp:sp>
    <dsp:sp modelId="{47E9A899-E17F-CD4A-8B3A-44C218E81C93}">
      <dsp:nvSpPr>
        <dsp:cNvPr id="0" name=""/>
        <dsp:cNvSpPr/>
      </dsp:nvSpPr>
      <dsp:spPr>
        <a:xfrm rot="19457599">
          <a:off x="3443211"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4036576"/>
        <a:ext cx="35989" cy="35989"/>
      </dsp:txXfrm>
    </dsp:sp>
    <dsp:sp modelId="{017EC61D-FD9E-6045-BE13-7246745D8569}">
      <dsp:nvSpPr>
        <dsp:cNvPr id="0" name=""/>
        <dsp:cNvSpPr/>
      </dsp:nvSpPr>
      <dsp:spPr>
        <a:xfrm>
          <a:off x="4095354" y="3479216"/>
          <a:ext cx="1461219" cy="730609"/>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it-IT" sz="1900" kern="1200"/>
            <a:t>Income &gt; $50K</a:t>
          </a:r>
        </a:p>
      </dsp:txBody>
      <dsp:txXfrm>
        <a:off x="4116753" y="3500615"/>
        <a:ext cx="1418421" cy="687811"/>
      </dsp:txXfrm>
    </dsp:sp>
    <dsp:sp modelId="{4738D33E-86E4-5D4A-A474-A251F5851C82}">
      <dsp:nvSpPr>
        <dsp:cNvPr id="0" name=""/>
        <dsp:cNvSpPr/>
      </dsp:nvSpPr>
      <dsp:spPr>
        <a:xfrm rot="19457599">
          <a:off x="5488919" y="3624242"/>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830823" y="3616475"/>
        <a:ext cx="35989" cy="35989"/>
      </dsp:txXfrm>
    </dsp:sp>
    <dsp:sp modelId="{AADB180D-5EFE-5143-9AFF-0653804F2C75}">
      <dsp:nvSpPr>
        <dsp:cNvPr id="0" name=""/>
        <dsp:cNvSpPr/>
      </dsp:nvSpPr>
      <dsp:spPr>
        <a:xfrm>
          <a:off x="6141062" y="3059115"/>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Xbox-One Customer</a:t>
          </a:r>
        </a:p>
      </dsp:txBody>
      <dsp:txXfrm>
        <a:off x="6162461" y="3080514"/>
        <a:ext cx="1418421" cy="687811"/>
      </dsp:txXfrm>
    </dsp:sp>
    <dsp:sp modelId="{ECA63B49-C659-EA4B-9BB4-88869306496D}">
      <dsp:nvSpPr>
        <dsp:cNvPr id="0" name=""/>
        <dsp:cNvSpPr/>
      </dsp:nvSpPr>
      <dsp:spPr>
        <a:xfrm rot="2142401">
          <a:off x="5488919" y="40443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5830823" y="4036576"/>
        <a:ext cx="35989" cy="35989"/>
      </dsp:txXfrm>
    </dsp:sp>
    <dsp:sp modelId="{ECE8EDEB-0E8F-9447-A917-BCB82E5CE99C}">
      <dsp:nvSpPr>
        <dsp:cNvPr id="0" name=""/>
        <dsp:cNvSpPr/>
      </dsp:nvSpPr>
      <dsp:spPr>
        <a:xfrm>
          <a:off x="6141062" y="3899316"/>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Not Xbox-One Customer</a:t>
          </a:r>
        </a:p>
      </dsp:txBody>
      <dsp:txXfrm>
        <a:off x="6162461" y="3920715"/>
        <a:ext cx="1418421" cy="687811"/>
      </dsp:txXfrm>
    </dsp:sp>
    <dsp:sp modelId="{AE7D03BB-C095-A74E-975B-ED03CC63FF01}">
      <dsp:nvSpPr>
        <dsp:cNvPr id="0" name=""/>
        <dsp:cNvSpPr/>
      </dsp:nvSpPr>
      <dsp:spPr>
        <a:xfrm rot="2142401">
          <a:off x="3443211" y="4464443"/>
          <a:ext cx="719799" cy="20456"/>
        </a:xfrm>
        <a:custGeom>
          <a:avLst/>
          <a:gdLst/>
          <a:ahLst/>
          <a:cxnLst/>
          <a:rect l="0" t="0" r="0" b="0"/>
          <a:pathLst>
            <a:path>
              <a:moveTo>
                <a:pt x="0" y="10228"/>
              </a:moveTo>
              <a:lnTo>
                <a:pt x="719799" y="1022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785116" y="4456677"/>
        <a:ext cx="35989" cy="35989"/>
      </dsp:txXfrm>
    </dsp:sp>
    <dsp:sp modelId="{F4411436-2E4A-974D-9E8C-1709454CC09D}">
      <dsp:nvSpPr>
        <dsp:cNvPr id="0" name=""/>
        <dsp:cNvSpPr/>
      </dsp:nvSpPr>
      <dsp:spPr>
        <a:xfrm>
          <a:off x="4095354" y="4319417"/>
          <a:ext cx="1461219" cy="730609"/>
        </a:xfrm>
        <a:prstGeom prst="roundRect">
          <a:avLst>
            <a:gd name="adj" fmla="val 10000"/>
          </a:avLst>
        </a:prstGeom>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6350" cap="flat" cmpd="sng" algn="ctr">
          <a:solidFill>
            <a:schemeClr val="accent2"/>
          </a:solidFill>
          <a:prstDash val="solid"/>
          <a:miter lim="800000"/>
        </a:ln>
        <a:effectLst/>
      </dsp:spPr>
      <dsp:style>
        <a:lnRef idx="1">
          <a:schemeClr val="accent2"/>
        </a:lnRef>
        <a:fillRef idx="3">
          <a:schemeClr val="accent2"/>
        </a:fillRef>
        <a:effectRef idx="2">
          <a:schemeClr val="accent2"/>
        </a:effectRef>
        <a:fontRef idx="minor">
          <a:schemeClr val="lt1"/>
        </a:fontRef>
      </dsp:style>
      <dsp:txBody>
        <a:bodyPr spcFirstLastPara="0" vert="horz" wrap="square" lIns="12065" tIns="12065" rIns="12065" bIns="12065" numCol="1" spcCol="1270" anchor="ctr" anchorCtr="0">
          <a:noAutofit/>
        </a:bodyPr>
        <a:lstStyle/>
        <a:p>
          <a:pPr lvl="0" algn="ctr" defTabSz="844550" rtl="0">
            <a:lnSpc>
              <a:spcPct val="90000"/>
            </a:lnSpc>
            <a:spcBef>
              <a:spcPct val="0"/>
            </a:spcBef>
            <a:spcAft>
              <a:spcPct val="35000"/>
            </a:spcAft>
          </a:pPr>
          <a:r>
            <a:rPr lang="en-US" sz="1900" kern="1200" dirty="0"/>
            <a:t>Xbox-One Customer</a:t>
          </a:r>
        </a:p>
      </dsp:txBody>
      <dsp:txXfrm>
        <a:off x="4116753" y="4340816"/>
        <a:ext cx="1418421" cy="6878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01354-8521-45CE-9D0E-B804F9D51FA9}">
      <dsp:nvSpPr>
        <dsp:cNvPr id="0" name=""/>
        <dsp:cNvSpPr/>
      </dsp:nvSpPr>
      <dsp:spPr>
        <a:xfrm>
          <a:off x="1659212" y="85888"/>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1</a:t>
          </a:r>
        </a:p>
        <a:p>
          <a:pPr lvl="0" algn="ctr" defTabSz="622300">
            <a:lnSpc>
              <a:spcPct val="90000"/>
            </a:lnSpc>
            <a:spcBef>
              <a:spcPct val="0"/>
            </a:spcBef>
            <a:spcAft>
              <a:spcPct val="35000"/>
            </a:spcAft>
          </a:pPr>
          <a:r>
            <a:rPr lang="en-US" sz="1400" kern="1200" dirty="0"/>
            <a:t>Problem Framing</a:t>
          </a:r>
        </a:p>
      </dsp:txBody>
      <dsp:txXfrm>
        <a:off x="1859161" y="285837"/>
        <a:ext cx="965436" cy="965436"/>
      </dsp:txXfrm>
    </dsp:sp>
    <dsp:sp modelId="{3C24FC50-C5C6-462C-8E45-CBCB342FED21}">
      <dsp:nvSpPr>
        <dsp:cNvPr id="0" name=""/>
        <dsp:cNvSpPr/>
      </dsp:nvSpPr>
      <dsp:spPr>
        <a:xfrm rot="2160000">
          <a:off x="2981400" y="113465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2991798" y="1194808"/>
        <a:ext cx="254078" cy="276480"/>
      </dsp:txXfrm>
    </dsp:sp>
    <dsp:sp modelId="{DE7813E2-3F1B-44AE-8A4D-E3A2F2554899}">
      <dsp:nvSpPr>
        <dsp:cNvPr id="0" name=""/>
        <dsp:cNvSpPr/>
      </dsp:nvSpPr>
      <dsp:spPr>
        <a:xfrm>
          <a:off x="3317843"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2 Get/Prepare Data</a:t>
          </a:r>
        </a:p>
      </dsp:txBody>
      <dsp:txXfrm>
        <a:off x="3517792" y="1490903"/>
        <a:ext cx="965436" cy="965436"/>
      </dsp:txXfrm>
    </dsp:sp>
    <dsp:sp modelId="{DF1BCFFA-1A13-4ECE-ABE7-2B0C98FB72CA}">
      <dsp:nvSpPr>
        <dsp:cNvPr id="0" name=""/>
        <dsp:cNvSpPr/>
      </dsp:nvSpPr>
      <dsp:spPr>
        <a:xfrm rot="6480000">
          <a:off x="3505430" y="270837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3576699" y="2748750"/>
        <a:ext cx="254078" cy="276480"/>
      </dsp:txXfrm>
    </dsp:sp>
    <dsp:sp modelId="{AF00E959-5C43-48CD-A97C-060033D2AB03}">
      <dsp:nvSpPr>
        <dsp:cNvPr id="0" name=""/>
        <dsp:cNvSpPr/>
      </dsp:nvSpPr>
      <dsp:spPr>
        <a:xfrm>
          <a:off x="268430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3</a:t>
          </a:r>
        </a:p>
        <a:p>
          <a:pPr lvl="0" algn="ctr" defTabSz="622300">
            <a:lnSpc>
              <a:spcPct val="90000"/>
            </a:lnSpc>
            <a:spcBef>
              <a:spcPct val="0"/>
            </a:spcBef>
            <a:spcAft>
              <a:spcPct val="35000"/>
            </a:spcAft>
          </a:pPr>
          <a:r>
            <a:rPr lang="en-US" sz="1400" kern="1200" dirty="0"/>
            <a:t>Develop Model</a:t>
          </a:r>
        </a:p>
      </dsp:txBody>
      <dsp:txXfrm>
        <a:off x="2884251" y="3440740"/>
        <a:ext cx="965436" cy="965436"/>
      </dsp:txXfrm>
    </dsp:sp>
    <dsp:sp modelId="{828ADA7E-B440-4137-898B-7B4B8BC5694E}">
      <dsp:nvSpPr>
        <dsp:cNvPr id="0" name=""/>
        <dsp:cNvSpPr/>
      </dsp:nvSpPr>
      <dsp:spPr>
        <a:xfrm rot="10800000">
          <a:off x="2170668" y="3693058"/>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2279558" y="3785218"/>
        <a:ext cx="254078" cy="276480"/>
      </dsp:txXfrm>
    </dsp:sp>
    <dsp:sp modelId="{A337D18A-A4B8-4BE0-8517-DCC85697C88E}">
      <dsp:nvSpPr>
        <dsp:cNvPr id="0" name=""/>
        <dsp:cNvSpPr/>
      </dsp:nvSpPr>
      <dsp:spPr>
        <a:xfrm>
          <a:off x="634122" y="3240791"/>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4</a:t>
          </a:r>
        </a:p>
        <a:p>
          <a:pPr lvl="0" algn="ctr" defTabSz="622300">
            <a:lnSpc>
              <a:spcPct val="90000"/>
            </a:lnSpc>
            <a:spcBef>
              <a:spcPct val="0"/>
            </a:spcBef>
            <a:spcAft>
              <a:spcPct val="35000"/>
            </a:spcAft>
          </a:pPr>
          <a:r>
            <a:rPr lang="en-US" sz="1400" kern="1200" dirty="0"/>
            <a:t>Deploy Model</a:t>
          </a:r>
        </a:p>
      </dsp:txBody>
      <dsp:txXfrm>
        <a:off x="834071" y="3440740"/>
        <a:ext cx="965436" cy="965436"/>
      </dsp:txXfrm>
    </dsp:sp>
    <dsp:sp modelId="{9A72A26C-5978-4FF1-9093-4D54A75560AF}">
      <dsp:nvSpPr>
        <dsp:cNvPr id="0" name=""/>
        <dsp:cNvSpPr/>
      </dsp:nvSpPr>
      <dsp:spPr>
        <a:xfrm rot="15120000">
          <a:off x="821709" y="2727910"/>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10800000">
        <a:off x="892978" y="2871850"/>
        <a:ext cx="254078" cy="276480"/>
      </dsp:txXfrm>
    </dsp:sp>
    <dsp:sp modelId="{38B5C9CA-1FA6-4B16-8DF0-3E2FA72359BD}">
      <dsp:nvSpPr>
        <dsp:cNvPr id="0" name=""/>
        <dsp:cNvSpPr/>
      </dsp:nvSpPr>
      <dsp:spPr>
        <a:xfrm>
          <a:off x="582" y="1290954"/>
          <a:ext cx="1365334" cy="136533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US" sz="1400" kern="1200" dirty="0"/>
            <a:t>5</a:t>
          </a:r>
        </a:p>
        <a:p>
          <a:pPr lvl="0" algn="ctr" defTabSz="622300">
            <a:lnSpc>
              <a:spcPct val="90000"/>
            </a:lnSpc>
            <a:spcBef>
              <a:spcPct val="0"/>
            </a:spcBef>
            <a:spcAft>
              <a:spcPct val="35000"/>
            </a:spcAft>
          </a:pPr>
          <a:r>
            <a:rPr lang="en-US" sz="1400" kern="1200" dirty="0"/>
            <a:t>Evaluate / Track Performance</a:t>
          </a:r>
        </a:p>
      </dsp:txBody>
      <dsp:txXfrm>
        <a:off x="200531" y="1490903"/>
        <a:ext cx="965436" cy="965436"/>
      </dsp:txXfrm>
    </dsp:sp>
    <dsp:sp modelId="{66FC7FA2-FEBD-4CF1-9360-0B12A7BD5B9B}">
      <dsp:nvSpPr>
        <dsp:cNvPr id="0" name=""/>
        <dsp:cNvSpPr/>
      </dsp:nvSpPr>
      <dsp:spPr>
        <a:xfrm rot="19440000">
          <a:off x="1322769" y="1146726"/>
          <a:ext cx="362968" cy="46080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a:off x="1333167" y="1270888"/>
        <a:ext cx="254078" cy="276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ACFFD-3C32-45B5-A024-7D8CD673771C}">
      <dsp:nvSpPr>
        <dsp:cNvPr id="0" name=""/>
        <dsp:cNvSpPr/>
      </dsp:nvSpPr>
      <dsp:spPr>
        <a:xfrm>
          <a:off x="1874366"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3.1</a:t>
          </a:r>
        </a:p>
        <a:p>
          <a:pPr lvl="0" algn="ctr" defTabSz="488950">
            <a:lnSpc>
              <a:spcPct val="90000"/>
            </a:lnSpc>
            <a:spcBef>
              <a:spcPct val="0"/>
            </a:spcBef>
            <a:spcAft>
              <a:spcPct val="35000"/>
            </a:spcAft>
          </a:pPr>
          <a:r>
            <a:rPr lang="en-US" sz="1100" kern="1200" dirty="0"/>
            <a:t>Analysis/ Metric definition</a:t>
          </a:r>
        </a:p>
      </dsp:txBody>
      <dsp:txXfrm>
        <a:off x="1874366" y="42680"/>
        <a:ext cx="731939" cy="731939"/>
      </dsp:txXfrm>
    </dsp:sp>
    <dsp:sp modelId="{56BE076D-F7E6-459C-898D-C48A8889B285}">
      <dsp:nvSpPr>
        <dsp:cNvPr id="0" name=""/>
        <dsp:cNvSpPr/>
      </dsp:nvSpPr>
      <dsp:spPr>
        <a:xfrm>
          <a:off x="153199" y="21579"/>
          <a:ext cx="2743471" cy="2743471"/>
        </a:xfrm>
        <a:prstGeom prst="circularArrow">
          <a:avLst>
            <a:gd name="adj1" fmla="val 5202"/>
            <a:gd name="adj2" fmla="val 336081"/>
            <a:gd name="adj3" fmla="val 21292558"/>
            <a:gd name="adj4" fmla="val 19766838"/>
            <a:gd name="adj5" fmla="val 607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00A775-0DDC-45B5-8038-6B9F15E13EF5}">
      <dsp:nvSpPr>
        <dsp:cNvPr id="0" name=""/>
        <dsp:cNvSpPr/>
      </dsp:nvSpPr>
      <dsp:spPr>
        <a:xfrm>
          <a:off x="2316509"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3.2</a:t>
          </a:r>
        </a:p>
        <a:p>
          <a:pPr lvl="0" algn="ctr" defTabSz="488950">
            <a:lnSpc>
              <a:spcPct val="90000"/>
            </a:lnSpc>
            <a:spcBef>
              <a:spcPct val="0"/>
            </a:spcBef>
            <a:spcAft>
              <a:spcPct val="35000"/>
            </a:spcAft>
          </a:pPr>
          <a:r>
            <a:rPr lang="en-US" sz="1100" kern="1200" dirty="0"/>
            <a:t>Feature Engineering</a:t>
          </a:r>
        </a:p>
      </dsp:txBody>
      <dsp:txXfrm>
        <a:off x="2316509" y="1403454"/>
        <a:ext cx="731939" cy="731939"/>
      </dsp:txXfrm>
    </dsp:sp>
    <dsp:sp modelId="{A29DCF89-BF88-4E11-A633-22CD9DCD9666}">
      <dsp:nvSpPr>
        <dsp:cNvPr id="0" name=""/>
        <dsp:cNvSpPr/>
      </dsp:nvSpPr>
      <dsp:spPr>
        <a:xfrm>
          <a:off x="153199" y="21579"/>
          <a:ext cx="2743471" cy="2743471"/>
        </a:xfrm>
        <a:prstGeom prst="circularArrow">
          <a:avLst>
            <a:gd name="adj1" fmla="val 5202"/>
            <a:gd name="adj2" fmla="val 336081"/>
            <a:gd name="adj3" fmla="val 4013989"/>
            <a:gd name="adj4" fmla="val 2254084"/>
            <a:gd name="adj5" fmla="val 6070"/>
          </a:avLst>
        </a:prstGeom>
        <a:solidFill>
          <a:schemeClr val="accent5">
            <a:hueOff val="-1838336"/>
            <a:satOff val="-2557"/>
            <a:lumOff val="-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9DC0BC-9253-4192-A897-B853274FF7AA}">
      <dsp:nvSpPr>
        <dsp:cNvPr id="0" name=""/>
        <dsp:cNvSpPr/>
      </dsp:nvSpPr>
      <dsp:spPr>
        <a:xfrm>
          <a:off x="1158965" y="2244459"/>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3.3</a:t>
          </a:r>
        </a:p>
        <a:p>
          <a:pPr lvl="0" algn="ctr" defTabSz="488950">
            <a:lnSpc>
              <a:spcPct val="90000"/>
            </a:lnSpc>
            <a:spcBef>
              <a:spcPct val="0"/>
            </a:spcBef>
            <a:spcAft>
              <a:spcPct val="35000"/>
            </a:spcAft>
          </a:pPr>
          <a:r>
            <a:rPr lang="en-US" sz="1100" kern="1200" dirty="0"/>
            <a:t>Model Training</a:t>
          </a:r>
        </a:p>
      </dsp:txBody>
      <dsp:txXfrm>
        <a:off x="1158965" y="2244459"/>
        <a:ext cx="731939" cy="731939"/>
      </dsp:txXfrm>
    </dsp:sp>
    <dsp:sp modelId="{D609ACAE-4C88-49E2-8C21-E50FAF8EEF10}">
      <dsp:nvSpPr>
        <dsp:cNvPr id="0" name=""/>
        <dsp:cNvSpPr/>
      </dsp:nvSpPr>
      <dsp:spPr>
        <a:xfrm>
          <a:off x="153199" y="21579"/>
          <a:ext cx="2743471" cy="2743471"/>
        </a:xfrm>
        <a:prstGeom prst="circularArrow">
          <a:avLst>
            <a:gd name="adj1" fmla="val 5202"/>
            <a:gd name="adj2" fmla="val 336081"/>
            <a:gd name="adj3" fmla="val 8209835"/>
            <a:gd name="adj4" fmla="val 6449930"/>
            <a:gd name="adj5" fmla="val 6070"/>
          </a:avLst>
        </a:prstGeom>
        <a:solidFill>
          <a:schemeClr val="accent5">
            <a:hueOff val="-3676672"/>
            <a:satOff val="-5114"/>
            <a:lumOff val="-1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87F04E-1A5B-448B-8556-DA1C136E59DA}">
      <dsp:nvSpPr>
        <dsp:cNvPr id="0" name=""/>
        <dsp:cNvSpPr/>
      </dsp:nvSpPr>
      <dsp:spPr>
        <a:xfrm>
          <a:off x="1421" y="1403454"/>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3.4</a:t>
          </a:r>
        </a:p>
        <a:p>
          <a:pPr lvl="0" algn="ctr" defTabSz="488950">
            <a:lnSpc>
              <a:spcPct val="90000"/>
            </a:lnSpc>
            <a:spcBef>
              <a:spcPct val="0"/>
            </a:spcBef>
            <a:spcAft>
              <a:spcPct val="35000"/>
            </a:spcAft>
          </a:pPr>
          <a:r>
            <a:rPr lang="en-US" sz="1100" kern="1200" dirty="0"/>
            <a:t>Parameter Tuning</a:t>
          </a:r>
        </a:p>
      </dsp:txBody>
      <dsp:txXfrm>
        <a:off x="1421" y="1403454"/>
        <a:ext cx="731939" cy="731939"/>
      </dsp:txXfrm>
    </dsp:sp>
    <dsp:sp modelId="{43BC5222-2A2A-4DE1-B1E2-619CDB27BFD4}">
      <dsp:nvSpPr>
        <dsp:cNvPr id="0" name=""/>
        <dsp:cNvSpPr/>
      </dsp:nvSpPr>
      <dsp:spPr>
        <a:xfrm>
          <a:off x="153199" y="21579"/>
          <a:ext cx="2743471" cy="2743471"/>
        </a:xfrm>
        <a:prstGeom prst="circularArrow">
          <a:avLst>
            <a:gd name="adj1" fmla="val 5202"/>
            <a:gd name="adj2" fmla="val 336081"/>
            <a:gd name="adj3" fmla="val 12297080"/>
            <a:gd name="adj4" fmla="val 10771361"/>
            <a:gd name="adj5" fmla="val 6070"/>
          </a:avLst>
        </a:prstGeom>
        <a:solidFill>
          <a:schemeClr val="accent5">
            <a:hueOff val="-5515009"/>
            <a:satOff val="-7671"/>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9E113D-B3F5-43F8-A6E3-371B463FE7AB}">
      <dsp:nvSpPr>
        <dsp:cNvPr id="0" name=""/>
        <dsp:cNvSpPr/>
      </dsp:nvSpPr>
      <dsp:spPr>
        <a:xfrm>
          <a:off x="443564" y="42680"/>
          <a:ext cx="731939" cy="7319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3.5</a:t>
          </a:r>
        </a:p>
        <a:p>
          <a:pPr lvl="0" algn="ctr" defTabSz="488950">
            <a:lnSpc>
              <a:spcPct val="90000"/>
            </a:lnSpc>
            <a:spcBef>
              <a:spcPct val="0"/>
            </a:spcBef>
            <a:spcAft>
              <a:spcPct val="35000"/>
            </a:spcAft>
          </a:pPr>
          <a:r>
            <a:rPr lang="en-US" sz="1100" kern="1200" dirty="0"/>
            <a:t>Evaluation</a:t>
          </a:r>
        </a:p>
      </dsp:txBody>
      <dsp:txXfrm>
        <a:off x="443564" y="42680"/>
        <a:ext cx="731939" cy="731939"/>
      </dsp:txXfrm>
    </dsp:sp>
    <dsp:sp modelId="{ADB0B3F4-F058-41F4-89A8-79B7B0F5DE07}">
      <dsp:nvSpPr>
        <dsp:cNvPr id="0" name=""/>
        <dsp:cNvSpPr/>
      </dsp:nvSpPr>
      <dsp:spPr>
        <a:xfrm>
          <a:off x="153199" y="21579"/>
          <a:ext cx="2743471" cy="2743471"/>
        </a:xfrm>
        <a:prstGeom prst="circularArrow">
          <a:avLst>
            <a:gd name="adj1" fmla="val 5202"/>
            <a:gd name="adj2" fmla="val 336081"/>
            <a:gd name="adj3" fmla="val 16864980"/>
            <a:gd name="adj4" fmla="val 15198939"/>
            <a:gd name="adj5" fmla="val 6070"/>
          </a:avLst>
        </a:prstGeom>
        <a:solidFill>
          <a:schemeClr val="accent5">
            <a:hueOff val="-7353344"/>
            <a:satOff val="-10228"/>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BB7F5C-3D5C-465F-8324-8C3675BC0F57}" type="datetimeFigureOut">
              <a:rPr lang="en-US" smtClean="0"/>
              <a:t>4/11/16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66A28BC-1B8D-4AB7-8108-BFC219695C50}" type="slidenum">
              <a:rPr lang="en-US" smtClean="0"/>
              <a:t>‹#›</a:t>
            </a:fld>
            <a:endParaRPr lang="en-US"/>
          </a:p>
        </p:txBody>
      </p:sp>
    </p:spTree>
    <p:extLst>
      <p:ext uri="{BB962C8B-B14F-4D97-AF65-F5344CB8AC3E}">
        <p14:creationId xmlns:p14="http://schemas.microsoft.com/office/powerpoint/2010/main" val="19596800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A37606-B690-456C-82AA-A01378DD32E9}" type="datetimeFigureOut">
              <a:rPr lang="en-US" smtClean="0"/>
              <a:t>4/11/16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346B2-E8EF-43C1-9AB2-48101FFD65C8}" type="slidenum">
              <a:rPr lang="en-US" smtClean="0"/>
              <a:t>‹#›</a:t>
            </a:fld>
            <a:endParaRPr lang="en-US"/>
          </a:p>
        </p:txBody>
      </p:sp>
    </p:spTree>
    <p:extLst>
      <p:ext uri="{BB962C8B-B14F-4D97-AF65-F5344CB8AC3E}">
        <p14:creationId xmlns:p14="http://schemas.microsoft.com/office/powerpoint/2010/main" val="700942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ustomers.microsoft.com/Pages/CustomerStory.aspx?recid=8576" TargetMode="External"/><Relationship Id="rId4" Type="http://schemas.openxmlformats.org/officeDocument/2006/relationships/hyperlink" Target="http://www.microsoft.com/windowsembedded/en-us/internet-of-things-customer-stories.aspx?id=9" TargetMode="External"/><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fN8Cixcc5yg&amp;feature=youtu.be" TargetMode="External"/><Relationship Id="rId4" Type="http://schemas.openxmlformats.org/officeDocument/2006/relationships/hyperlink" Target="https://customers.microsoft.com/Pages/CustomerStory.aspx?recid=11257" TargetMode="External"/><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a:t>
            </a:fld>
            <a:endParaRPr lang="en-US"/>
          </a:p>
        </p:txBody>
      </p:sp>
    </p:spTree>
    <p:extLst>
      <p:ext uri="{BB962C8B-B14F-4D97-AF65-F5344CB8AC3E}">
        <p14:creationId xmlns:p14="http://schemas.microsoft.com/office/powerpoint/2010/main" val="23335818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Ready to use ML API published on Azure </a:t>
            </a:r>
            <a:r>
              <a:rPr lang="en-US" dirty="0" err="1" smtClean="0"/>
              <a:t>Datamarket</a:t>
            </a:r>
            <a:r>
              <a:rPr lang="en-US" baseline="0" dirty="0" smtClean="0"/>
              <a:t> place. A showcase of production ML solution in action (This can be used i.e. in shopping websites to see user reviews about a product etc.)</a:t>
            </a:r>
            <a:endParaRPr lang="en-US" dirty="0" smtClean="0"/>
          </a:p>
          <a:p>
            <a:endParaRPr lang="en-US" dirty="0" smtClean="0"/>
          </a:p>
          <a:p>
            <a:r>
              <a:rPr lang="en-US" dirty="0" smtClean="0"/>
              <a:t>Test </a:t>
            </a:r>
            <a:r>
              <a:rPr lang="en-US" dirty="0"/>
              <a:t>by yourself some of the reviews comments on Expedia or other online shopping sites.</a:t>
            </a:r>
            <a:r>
              <a:rPr lang="en-US" baseline="0" dirty="0"/>
              <a:t> Copy/paste user comments to see the analyze result. If sentiment result shows higher percentage number, it means it is positive. If the percentage is low than it is a negative comment.</a:t>
            </a:r>
          </a:p>
          <a:p>
            <a:endParaRPr lang="en-US" baseline="0" dirty="0"/>
          </a:p>
          <a:p>
            <a:r>
              <a:rPr lang="en-US" dirty="0"/>
              <a:t>https://text-analytics-demo.azurewebsites.net/</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11</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Actually it is</a:t>
            </a:r>
            <a:r>
              <a:rPr lang="en-US" baseline="0" dirty="0"/>
              <a:t> the science on data</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12</a:t>
            </a:fld>
            <a:endParaRPr lang="en-US"/>
          </a:p>
        </p:txBody>
      </p:sp>
    </p:spTree>
    <p:extLst>
      <p:ext uri="{BB962C8B-B14F-4D97-AF65-F5344CB8AC3E}">
        <p14:creationId xmlns:p14="http://schemas.microsoft.com/office/powerpoint/2010/main" val="2315926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ML aims to transform your data in to an intelligent</a:t>
            </a:r>
            <a:r>
              <a:rPr lang="en-US" baseline="0" dirty="0"/>
              <a:t> action</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14</a:t>
            </a:fld>
            <a:endParaRPr lang="en-US"/>
          </a:p>
        </p:txBody>
      </p:sp>
    </p:spTree>
    <p:extLst>
      <p:ext uri="{BB962C8B-B14F-4D97-AF65-F5344CB8AC3E}">
        <p14:creationId xmlns:p14="http://schemas.microsoft.com/office/powerpoint/2010/main" val="1338856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15</a:t>
            </a:fld>
            <a:endParaRPr lang="en-US"/>
          </a:p>
        </p:txBody>
      </p:sp>
    </p:spTree>
    <p:extLst>
      <p:ext uri="{BB962C8B-B14F-4D97-AF65-F5344CB8AC3E}">
        <p14:creationId xmlns:p14="http://schemas.microsoft.com/office/powerpoint/2010/main" val="14855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some</a:t>
            </a:r>
            <a:r>
              <a:rPr lang="en-US" baseline="0" dirty="0"/>
              <a:t> of the features of ML Studio</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16</a:t>
            </a:fld>
            <a:endParaRPr lang="en-US"/>
          </a:p>
        </p:txBody>
      </p:sp>
    </p:spTree>
    <p:extLst>
      <p:ext uri="{BB962C8B-B14F-4D97-AF65-F5344CB8AC3E}">
        <p14:creationId xmlns:p14="http://schemas.microsoft.com/office/powerpoint/2010/main" val="352349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customers generally benefit from Azure</a:t>
            </a:r>
            <a:r>
              <a:rPr lang="en-US" baseline="0" dirty="0"/>
              <a:t> ML</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18</a:t>
            </a:fld>
            <a:endParaRPr lang="en-US"/>
          </a:p>
        </p:txBody>
      </p:sp>
    </p:spTree>
    <p:extLst>
      <p:ext uri="{BB962C8B-B14F-4D97-AF65-F5344CB8AC3E}">
        <p14:creationId xmlns:p14="http://schemas.microsoft.com/office/powerpoint/2010/main" val="13240925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Stages to develop</a:t>
            </a:r>
            <a:r>
              <a:rPr lang="en-US" baseline="0" dirty="0"/>
              <a:t> end to end Azure ML </a:t>
            </a:r>
            <a:r>
              <a:rPr lang="en-US" baseline="0" dirty="0" smtClean="0"/>
              <a:t>solution. First you need an AML workspace... then you build a model under AML Studio, then publish it as web service and as an app (see text analytics demo in prior slides)</a:t>
            </a:r>
            <a:endParaRPr lang="en-US" dirty="0"/>
          </a:p>
        </p:txBody>
      </p:sp>
      <p:sp>
        <p:nvSpPr>
          <p:cNvPr id="4" name="Slide Number Placeholder 3"/>
          <p:cNvSpPr>
            <a:spLocks noGrp="1"/>
          </p:cNvSpPr>
          <p:nvPr>
            <p:ph type="sldNum" sz="quarter" idx="10"/>
          </p:nvPr>
        </p:nvSpPr>
        <p:spPr/>
        <p:txBody>
          <a:bodyPr/>
          <a:lstStyle/>
          <a:p>
            <a:fld id="{E3201F18-C7BD-4C07-B05C-F9BF48195D78}"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668200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https://</a:t>
            </a:r>
            <a:r>
              <a:rPr lang="en-US" dirty="0" err="1" smtClean="0"/>
              <a:t>datamarket.azure.com</a:t>
            </a:r>
            <a:r>
              <a:rPr lang="en-US" dirty="0" smtClean="0"/>
              <a:t>/</a:t>
            </a:r>
            <a:r>
              <a:rPr lang="en-US" dirty="0" err="1" smtClean="0"/>
              <a:t>browse?query</a:t>
            </a:r>
            <a:r>
              <a:rPr lang="en-US" dirty="0" smtClean="0"/>
              <a:t>=</a:t>
            </a:r>
            <a:r>
              <a:rPr lang="en-US" dirty="0" err="1" smtClean="0"/>
              <a:t>machine+learning</a:t>
            </a: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Some of the ready to use</a:t>
            </a:r>
            <a:r>
              <a:rPr lang="en-US" baseline="0" dirty="0" smtClean="0"/>
              <a:t> ML </a:t>
            </a:r>
            <a:r>
              <a:rPr lang="en-US" baseline="0" dirty="0" err="1" smtClean="0"/>
              <a:t>Api</a:t>
            </a:r>
            <a:r>
              <a:rPr lang="en-US" baseline="0" dirty="0" smtClean="0"/>
              <a:t> available for end users.</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aseline="0" dirty="0" smtClean="0"/>
          </a:p>
          <a:p>
            <a:pPr marL="0" marR="0" indent="0" algn="l" defTabSz="932742" rtl="0" eaLnBrk="1" fontAlgn="auto" latinLnBrk="0" hangingPunct="1">
              <a:lnSpc>
                <a:spcPct val="90000"/>
              </a:lnSpc>
              <a:spcBef>
                <a:spcPts val="0"/>
              </a:spcBef>
              <a:spcAft>
                <a:spcPts val="340"/>
              </a:spcAft>
              <a:buClrTx/>
              <a:buSzTx/>
              <a:buFontTx/>
              <a:buNone/>
              <a:tabLst/>
              <a:defRPr/>
            </a:pPr>
            <a:r>
              <a:rPr lang="en-US" baseline="0" dirty="0" smtClean="0"/>
              <a:t>Recently announced most of them as Microsoft Cognitive Services that is available under Microsoft Azure (new) portal. Search available services with “cognitive” keyword under new portal.</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dirty="0" smtClean="0"/>
              <a:t> You can create i.e. face recognition</a:t>
            </a:r>
            <a:r>
              <a:rPr lang="en-US" baseline="0" dirty="0" smtClean="0"/>
              <a:t> service under Azure portal to be used in apps.</a:t>
            </a: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4/11/16 3:21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5615483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With the cloud, you can bring in data sources with the ease of a drop down or drop your on-premises data set into the built in storage space. Users can then model in our development environment – Machine Learning Studio – where we’re offering R, Python and SQLite as first class citizens in addition to our world-class Microsoft algorithms. </a:t>
            </a:r>
          </a:p>
          <a:p>
            <a:endParaRPr lang="en-US" baseline="0" dirty="0"/>
          </a:p>
          <a:p>
            <a:r>
              <a:rPr lang="en-US" baseline="0" dirty="0"/>
              <a:t>The second issue – and often the primary one – is putting finished work into production in a way others can use. We’ve heard from many data scientists that they model in R on a Linux stack but then have to hand over their work to developers who need to translate that into another language to actually make it work. This time consuming and unnecessary process has been eliminated with our system, as the model is with a click transformed into a web service end-point that can run over any data, anywhere and connect to any solution or client. </a:t>
            </a:r>
          </a:p>
          <a:p>
            <a:endParaRPr lang="en-US" baseline="0" dirty="0"/>
          </a:p>
          <a:p>
            <a:r>
              <a:rPr lang="en-US" baseline="0" dirty="0"/>
              <a:t>Next, not only can this model be put into production for your company, it can be made available for the world on our Machine Learning Marketplace. Microsoft hosts your solution and markets it for you, while you have the freedom to brand and monetize as you see fit. We also offer a number of Microsoft solutions here.</a:t>
            </a:r>
          </a:p>
        </p:txBody>
      </p:sp>
      <p:sp>
        <p:nvSpPr>
          <p:cNvPr id="4" name="Slide Number Placeholder 3"/>
          <p:cNvSpPr>
            <a:spLocks noGrp="1"/>
          </p:cNvSpPr>
          <p:nvPr>
            <p:ph type="sldNum" sz="quarter" idx="10"/>
          </p:nvPr>
        </p:nvSpPr>
        <p:spPr/>
        <p:txBody>
          <a:bodyPr/>
          <a:lstStyle/>
          <a:p>
            <a:fld id="{39B346B2-E8EF-43C1-9AB2-48101FFD65C8}" type="slidenum">
              <a:rPr lang="en-US" smtClean="0"/>
              <a:t>21</a:t>
            </a:fld>
            <a:endParaRPr lang="en-US"/>
          </a:p>
        </p:txBody>
      </p:sp>
    </p:spTree>
    <p:extLst>
      <p:ext uri="{BB962C8B-B14F-4D97-AF65-F5344CB8AC3E}">
        <p14:creationId xmlns:p14="http://schemas.microsoft.com/office/powerpoint/2010/main" val="407476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Basic definition:</a:t>
            </a:r>
          </a:p>
          <a:p>
            <a:pPr lvl="1"/>
            <a:r>
              <a:rPr lang="en-US" dirty="0"/>
              <a:t>Machine learning develops algorithms for making </a:t>
            </a:r>
            <a:r>
              <a:rPr lang="en-US" b="1" dirty="0"/>
              <a:t>predictions (statistical sense)</a:t>
            </a:r>
            <a:r>
              <a:rPr lang="en-US" dirty="0"/>
              <a:t> from data *</a:t>
            </a:r>
          </a:p>
          <a:p>
            <a:pPr lvl="1"/>
            <a:r>
              <a:rPr lang="en-US" dirty="0"/>
              <a:t>Learning models from available training data, to make good predictions on unseen test data</a:t>
            </a:r>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Highlight the keywords: Known Data, Model, Unknown Data and the Prediction (statistically…)</a:t>
            </a:r>
            <a:endParaRPr lang="en-US"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22</a:t>
            </a:fld>
            <a:endParaRPr lang="en-US"/>
          </a:p>
        </p:txBody>
      </p:sp>
    </p:spTree>
    <p:extLst>
      <p:ext uri="{BB962C8B-B14F-4D97-AF65-F5344CB8AC3E}">
        <p14:creationId xmlns:p14="http://schemas.microsoft.com/office/powerpoint/2010/main" val="1031894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than a decade,</a:t>
            </a:r>
            <a:r>
              <a:rPr lang="en-US" baseline="0" dirty="0"/>
              <a:t> </a:t>
            </a:r>
            <a:r>
              <a:rPr lang="en-US" dirty="0"/>
              <a:t>Microsoft is using ML in its services.</a:t>
            </a:r>
          </a:p>
        </p:txBody>
      </p:sp>
      <p:sp>
        <p:nvSpPr>
          <p:cNvPr id="4" name="Slide Number Placeholder 3"/>
          <p:cNvSpPr>
            <a:spLocks noGrp="1"/>
          </p:cNvSpPr>
          <p:nvPr>
            <p:ph type="sldNum" sz="quarter" idx="10"/>
          </p:nvPr>
        </p:nvSpPr>
        <p:spPr/>
        <p:txBody>
          <a:bodyPr/>
          <a:lstStyle/>
          <a:p>
            <a:fld id="{39B346B2-E8EF-43C1-9AB2-48101FFD65C8}" type="slidenum">
              <a:rPr lang="en-US" smtClean="0"/>
              <a:t>3</a:t>
            </a:fld>
            <a:endParaRPr lang="en-US"/>
          </a:p>
        </p:txBody>
      </p:sp>
    </p:spTree>
    <p:extLst>
      <p:ext uri="{BB962C8B-B14F-4D97-AF65-F5344CB8AC3E}">
        <p14:creationId xmlns:p14="http://schemas.microsoft.com/office/powerpoint/2010/main" val="150772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Weather</a:t>
            </a:r>
            <a:r>
              <a:rPr lang="en-US" baseline="0" dirty="0"/>
              <a:t> forecast sample:</a:t>
            </a:r>
          </a:p>
          <a:p>
            <a:r>
              <a:rPr lang="en-US" baseline="0" dirty="0"/>
              <a:t>	- You have previous weather data</a:t>
            </a:r>
          </a:p>
          <a:p>
            <a:r>
              <a:rPr lang="en-US" baseline="0" dirty="0"/>
              <a:t>	- You build your ML model based on existing data</a:t>
            </a:r>
          </a:p>
          <a:p>
            <a:r>
              <a:rPr lang="en-US" baseline="0" dirty="0"/>
              <a:t>	- Based on the model you developed, make good predictions about future</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24</a:t>
            </a:fld>
            <a:endParaRPr lang="en-US"/>
          </a:p>
        </p:txBody>
      </p:sp>
    </p:spTree>
    <p:extLst>
      <p:ext uri="{BB962C8B-B14F-4D97-AF65-F5344CB8AC3E}">
        <p14:creationId xmlns:p14="http://schemas.microsoft.com/office/powerpoint/2010/main" val="3934673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appropriate algorithms with the existing data, we generate a mathematical model, formulation or define a pattern to predict future, unknown values </a:t>
            </a:r>
          </a:p>
          <a:p>
            <a:endParaRPr lang="en-US" baseline="0" dirty="0"/>
          </a:p>
          <a:p>
            <a:r>
              <a:rPr lang="en-US" baseline="0" dirty="0"/>
              <a:t>Highlight the keywords: Known Data, Model, Unknown Data and the Prediction (statistically…)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25</a:t>
            </a:fld>
            <a:endParaRPr lang="en-US"/>
          </a:p>
        </p:txBody>
      </p:sp>
    </p:spTree>
    <p:extLst>
      <p:ext uri="{BB962C8B-B14F-4D97-AF65-F5344CB8AC3E}">
        <p14:creationId xmlns:p14="http://schemas.microsoft.com/office/powerpoint/2010/main" val="2309223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samples on: 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27</a:t>
            </a:fld>
            <a:endParaRPr lang="en-US"/>
          </a:p>
        </p:txBody>
      </p:sp>
    </p:spTree>
    <p:extLst>
      <p:ext uri="{BB962C8B-B14F-4D97-AF65-F5344CB8AC3E}">
        <p14:creationId xmlns:p14="http://schemas.microsoft.com/office/powerpoint/2010/main" val="1526909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29</a:t>
            </a:fld>
            <a:endParaRPr lang="en-US"/>
          </a:p>
        </p:txBody>
      </p:sp>
    </p:spTree>
    <p:extLst>
      <p:ext uri="{BB962C8B-B14F-4D97-AF65-F5344CB8AC3E}">
        <p14:creationId xmlns:p14="http://schemas.microsoft.com/office/powerpoint/2010/main" val="3957509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brief info about some keywords used in ML</a:t>
            </a:r>
          </a:p>
        </p:txBody>
      </p:sp>
      <p:sp>
        <p:nvSpPr>
          <p:cNvPr id="4" name="Slide Number Placeholder 3"/>
          <p:cNvSpPr>
            <a:spLocks noGrp="1"/>
          </p:cNvSpPr>
          <p:nvPr>
            <p:ph type="sldNum" sz="quarter" idx="10"/>
          </p:nvPr>
        </p:nvSpPr>
        <p:spPr/>
        <p:txBody>
          <a:bodyPr/>
          <a:lstStyle/>
          <a:p>
            <a:fld id="{39B346B2-E8EF-43C1-9AB2-48101FFD65C8}" type="slidenum">
              <a:rPr lang="en-US" smtClean="0"/>
              <a:t>32</a:t>
            </a:fld>
            <a:endParaRPr lang="en-US"/>
          </a:p>
        </p:txBody>
      </p:sp>
    </p:spTree>
    <p:extLst>
      <p:ext uri="{BB962C8B-B14F-4D97-AF65-F5344CB8AC3E}">
        <p14:creationId xmlns:p14="http://schemas.microsoft.com/office/powerpoint/2010/main" val="1057026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Ratio</a:t>
            </a:r>
            <a:r>
              <a:rPr lang="en-US" baseline="0" dirty="0"/>
              <a:t> of the Test/Training data is trivial. Depends on model, data size, quality etc.</a:t>
            </a:r>
          </a:p>
          <a:p>
            <a:endParaRPr lang="en-US" baseline="0" dirty="0"/>
          </a:p>
          <a:p>
            <a:r>
              <a:rPr lang="en-US" baseline="0" dirty="0"/>
              <a:t>Split is random (i.e. which %80 portion of the data?)</a:t>
            </a:r>
          </a:p>
          <a:p>
            <a:endParaRPr lang="en-US" baseline="0" dirty="0"/>
          </a:p>
          <a:p>
            <a:r>
              <a:rPr lang="en-US" baseline="0" dirty="0"/>
              <a:t>There is no rule to split into %80 &amp; %20 … it might be %50 &amp; %50 </a:t>
            </a:r>
            <a:r>
              <a:rPr lang="en-US" baseline="0" dirty="0" err="1"/>
              <a:t>etc</a:t>
            </a:r>
            <a:r>
              <a:rPr lang="en-US" baseline="0" dirty="0"/>
              <a:t> depending on the problem, model, case.</a:t>
            </a:r>
          </a:p>
          <a:p>
            <a:endParaRPr lang="en-US" baseline="0" dirty="0"/>
          </a:p>
          <a:p>
            <a:r>
              <a:rPr lang="en-US" baseline="0" dirty="0"/>
              <a:t>If you are not happy with the Model’s performance than adjust the parameters and re-train the model. Or change the algorithm (training approach) behind the method…</a:t>
            </a:r>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34</a:t>
            </a:fld>
            <a:endParaRPr lang="en-US"/>
          </a:p>
        </p:txBody>
      </p:sp>
    </p:spTree>
    <p:extLst>
      <p:ext uri="{BB962C8B-B14F-4D97-AF65-F5344CB8AC3E}">
        <p14:creationId xmlns:p14="http://schemas.microsoft.com/office/powerpoint/2010/main" val="15969987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36</a:t>
            </a:fld>
            <a:endParaRPr lang="en-US"/>
          </a:p>
        </p:txBody>
      </p:sp>
    </p:spTree>
    <p:extLst>
      <p:ext uri="{BB962C8B-B14F-4D97-AF65-F5344CB8AC3E}">
        <p14:creationId xmlns:p14="http://schemas.microsoft.com/office/powerpoint/2010/main" val="17304764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20000"/>
          </a:bodyPr>
          <a:lstStyle/>
          <a:p>
            <a:r>
              <a:rPr lang="en-US" dirty="0"/>
              <a:t>Confidential…</a:t>
            </a:r>
          </a:p>
          <a:p>
            <a:r>
              <a:rPr lang="en-US" sz="1200" kern="1200" dirty="0">
                <a:solidFill>
                  <a:schemeClr val="tx1"/>
                </a:solidFill>
                <a:effectLst/>
                <a:latin typeface="+mn-lt"/>
                <a:ea typeface="+mn-ea"/>
                <a:cs typeface="+mn-cs"/>
              </a:rPr>
              <a:t>+ notes From the book: </a:t>
            </a:r>
            <a:r>
              <a:rPr lang="en-US" sz="1200" kern="1200" dirty="0" err="1">
                <a:solidFill>
                  <a:schemeClr val="tx1"/>
                </a:solidFill>
                <a:effectLst/>
                <a:latin typeface="+mn-lt"/>
                <a:ea typeface="+mn-ea"/>
                <a:cs typeface="+mn-cs"/>
              </a:rPr>
              <a:t>AzureMachineLearning</a:t>
            </a:r>
            <a:r>
              <a:rPr lang="en-US" sz="1200" kern="1200" baseline="0" dirty="0">
                <a:solidFill>
                  <a:schemeClr val="tx1"/>
                </a:solidFill>
                <a:effectLst/>
                <a:latin typeface="+mn-lt"/>
                <a:ea typeface="+mn-ea"/>
                <a:cs typeface="+mn-cs"/>
              </a:rPr>
              <a:t> – </a:t>
            </a:r>
            <a:r>
              <a:rPr lang="en-US" sz="1200" kern="1200" dirty="0" err="1">
                <a:solidFill>
                  <a:schemeClr val="tx1"/>
                </a:solidFill>
                <a:effectLst/>
                <a:latin typeface="+mn-lt"/>
                <a:ea typeface="+mn-ea"/>
                <a:cs typeface="+mn-cs"/>
              </a:rPr>
              <a:t>AzureFundamentals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examples of predictive analytics can be found literally everywhere today in our society: </a:t>
            </a:r>
          </a:p>
          <a:p>
            <a:pPr lvl="0" fontAlgn="base"/>
            <a:r>
              <a:rPr lang="en-US" sz="1200" u="none" strike="noStrike" kern="1200" dirty="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dirty="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dirty="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dirty="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dirty="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dirty="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dirty="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dirty="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dirty="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dirty="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dirty="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163780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39</a:t>
            </a:fld>
            <a:endParaRPr lang="en-US"/>
          </a:p>
        </p:txBody>
      </p:sp>
    </p:spTree>
    <p:extLst>
      <p:ext uri="{BB962C8B-B14F-4D97-AF65-F5344CB8AC3E}">
        <p14:creationId xmlns:p14="http://schemas.microsoft.com/office/powerpoint/2010/main" val="41492871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How to choose algorithms for Microsoft Azure Machine Learning</a:t>
            </a:r>
          </a:p>
          <a:p>
            <a:r>
              <a:rPr lang="en-US"/>
              <a:t>https://azure.microsoft.com/en-us/documentation/articles/machine-learning-algorithm-choice/</a:t>
            </a:r>
          </a:p>
        </p:txBody>
      </p:sp>
      <p:sp>
        <p:nvSpPr>
          <p:cNvPr id="4" name="Slide Number Placeholder 3"/>
          <p:cNvSpPr>
            <a:spLocks noGrp="1"/>
          </p:cNvSpPr>
          <p:nvPr>
            <p:ph type="sldNum" sz="quarter" idx="10"/>
          </p:nvPr>
        </p:nvSpPr>
        <p:spPr/>
        <p:txBody>
          <a:bodyPr/>
          <a:lstStyle/>
          <a:p>
            <a:fld id="{39B346B2-E8EF-43C1-9AB2-48101FFD65C8}" type="slidenum">
              <a:rPr lang="en-US" smtClean="0"/>
              <a:t>40</a:t>
            </a:fld>
            <a:endParaRPr lang="en-US"/>
          </a:p>
        </p:txBody>
      </p:sp>
    </p:spTree>
    <p:extLst>
      <p:ext uri="{BB962C8B-B14F-4D97-AF65-F5344CB8AC3E}">
        <p14:creationId xmlns:p14="http://schemas.microsoft.com/office/powerpoint/2010/main" val="121415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 applications, services, platforms…</a:t>
            </a:r>
          </a:p>
          <a:p>
            <a:endParaRPr lang="en-US" dirty="0"/>
          </a:p>
          <a:p>
            <a:r>
              <a:rPr lang="en-US" dirty="0"/>
              <a:t>Digital Smart</a:t>
            </a:r>
            <a:r>
              <a:rPr lang="en-US" baseline="0" dirty="0"/>
              <a:t> </a:t>
            </a:r>
            <a:r>
              <a:rPr lang="en-US" dirty="0"/>
              <a:t>Personal Assistant</a:t>
            </a:r>
          </a:p>
          <a:p>
            <a:endParaRPr lang="en-US" dirty="0"/>
          </a:p>
          <a:p>
            <a:r>
              <a:rPr lang="en-US" dirty="0"/>
              <a:t>Image</a:t>
            </a:r>
            <a:r>
              <a:rPr lang="en-US" baseline="0" dirty="0"/>
              <a:t> / Text / Data analyze</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a:t>
            </a:fld>
            <a:endParaRPr lang="en-US"/>
          </a:p>
        </p:txBody>
      </p:sp>
    </p:spTree>
    <p:extLst>
      <p:ext uri="{BB962C8B-B14F-4D97-AF65-F5344CB8AC3E}">
        <p14:creationId xmlns:p14="http://schemas.microsoft.com/office/powerpoint/2010/main" val="31026712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More samples on: https://azure.microsoft.com/en-us/documentation/articles/machine-learning-algorithm-choice/</a:t>
            </a:r>
          </a:p>
          <a:p>
            <a:endParaRPr lang="en-US" dirty="0"/>
          </a:p>
          <a:p>
            <a:r>
              <a:rPr lang="en-US" dirty="0"/>
              <a:t>Mention about Classification,</a:t>
            </a:r>
            <a:r>
              <a:rPr lang="en-US" baseline="0" dirty="0"/>
              <a:t> Regression etc.</a:t>
            </a:r>
            <a:endParaRPr lang="en-US" dirty="0"/>
          </a:p>
        </p:txBody>
      </p:sp>
      <p:sp>
        <p:nvSpPr>
          <p:cNvPr id="4" name="Header Placeholder 3"/>
          <p:cNvSpPr>
            <a:spLocks noGrp="1"/>
          </p:cNvSpPr>
          <p:nvPr>
            <p:ph type="hdr" sz="quarter" idx="10"/>
          </p:nvPr>
        </p:nvSpPr>
        <p:spPr/>
        <p:txBody>
          <a:bodyPr/>
          <a:lstStyle/>
          <a:p>
            <a:r>
              <a:rPr lang="en-US">
                <a:gradFill>
                  <a:gsLst>
                    <a:gs pos="0">
                      <a:prstClr val="black">
                        <a:lumMod val="50000"/>
                      </a:prstClr>
                    </a:gs>
                    <a:gs pos="100000">
                      <a:prstClr val="black">
                        <a:lumMod val="50000"/>
                      </a:prstClr>
                    </a:gs>
                  </a:gsLst>
                  <a:lin ang="5400000" scaled="0"/>
                </a:gradFill>
              </a:rPr>
              <a:t>Server &amp; Tools Business</a:t>
            </a:r>
            <a:endParaRPr lang="en-US" dirty="0">
              <a:gradFill>
                <a:gsLst>
                  <a:gs pos="0">
                    <a:prstClr val="black">
                      <a:lumMod val="50000"/>
                    </a:prstClr>
                  </a:gs>
                  <a:gs pos="100000">
                    <a:prstClr val="black">
                      <a:lumMod val="50000"/>
                    </a:prstClr>
                  </a:gs>
                </a:gsLst>
                <a:lin ang="5400000" scaled="0"/>
              </a:gradFill>
            </a:endParaRPr>
          </a:p>
        </p:txBody>
      </p:sp>
      <p:sp>
        <p:nvSpPr>
          <p:cNvPr id="5" name="Footer Placeholder 4"/>
          <p:cNvSpPr>
            <a:spLocks noGrp="1"/>
          </p:cNvSpPr>
          <p:nvPr>
            <p:ph type="ftr" sz="quarter" idx="11"/>
          </p:nvPr>
        </p:nvSpPr>
        <p:spPr/>
        <p:txBody>
          <a:bodyPr/>
          <a:lstStyle/>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66211"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6FE629A-1E79-4E31-9BE5-687C75F419CF}" type="datetime1">
              <a:rPr lang="en-US" smtClean="0">
                <a:solidFill>
                  <a:prstClr val="black"/>
                </a:solidFill>
              </a:rPr>
              <a:pPr/>
              <a:t>4/11/16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541414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47</a:t>
            </a:fld>
            <a:endParaRPr lang="en-US"/>
          </a:p>
        </p:txBody>
      </p:sp>
    </p:spTree>
    <p:extLst>
      <p:ext uri="{BB962C8B-B14F-4D97-AF65-F5344CB8AC3E}">
        <p14:creationId xmlns:p14="http://schemas.microsoft.com/office/powerpoint/2010/main" val="2845919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096_XUE</a:t>
            </a:r>
          </a:p>
        </p:txBody>
      </p:sp>
      <p:sp>
        <p:nvSpPr>
          <p:cNvPr id="4" name="Slide Number Placeholder 3"/>
          <p:cNvSpPr>
            <a:spLocks noGrp="1"/>
          </p:cNvSpPr>
          <p:nvPr>
            <p:ph type="sldNum" sz="quarter" idx="10"/>
          </p:nvPr>
        </p:nvSpPr>
        <p:spPr/>
        <p:txBody>
          <a:bodyPr/>
          <a:lstStyle/>
          <a:p>
            <a:fld id="{39B346B2-E8EF-43C1-9AB2-48101FFD65C8}" type="slidenum">
              <a:rPr lang="en-US" smtClean="0"/>
              <a:t>48</a:t>
            </a:fld>
            <a:endParaRPr lang="en-US"/>
          </a:p>
        </p:txBody>
      </p:sp>
    </p:spTree>
    <p:extLst>
      <p:ext uri="{BB962C8B-B14F-4D97-AF65-F5344CB8AC3E}">
        <p14:creationId xmlns:p14="http://schemas.microsoft.com/office/powerpoint/2010/main" val="144322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a:t>
            </a:r>
          </a:p>
          <a:p>
            <a:endParaRPr lang="en-US" dirty="0"/>
          </a:p>
        </p:txBody>
      </p:sp>
      <p:sp>
        <p:nvSpPr>
          <p:cNvPr id="6" name="Date Placeholder 5"/>
          <p:cNvSpPr>
            <a:spLocks noGrp="1"/>
          </p:cNvSpPr>
          <p:nvPr>
            <p:ph type="dt" idx="12"/>
          </p:nvPr>
        </p:nvSpPr>
        <p:spPr/>
        <p:txBody>
          <a:bodyPr/>
          <a:lstStyle/>
          <a:p>
            <a:fld id="{40B6ECD3-FA72-45AA-A85C-A0BE08A3205B}" type="datetime8">
              <a:rPr lang="en-US" smtClean="0">
                <a:solidFill>
                  <a:prstClr val="black"/>
                </a:solidFill>
              </a:rPr>
              <a:pPr/>
              <a:t>4/11/16 3:21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solidFill>
                <a:prstClr val="black"/>
              </a:solidFill>
            </a:endParaRPr>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544487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 replaced with Microsoft</a:t>
            </a:r>
            <a:r>
              <a:rPr lang="en-US" baseline="0" dirty="0" smtClean="0"/>
              <a:t> Cognitive services.</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50</a:t>
            </a:fld>
            <a:endParaRPr lang="en-US"/>
          </a:p>
        </p:txBody>
      </p:sp>
    </p:spTree>
    <p:extLst>
      <p:ext uri="{BB962C8B-B14F-4D97-AF65-F5344CB8AC3E}">
        <p14:creationId xmlns:p14="http://schemas.microsoft.com/office/powerpoint/2010/main" val="272103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Smart</a:t>
            </a:r>
            <a:r>
              <a:rPr lang="en-US" baseline="0" dirty="0"/>
              <a:t> Buildings are the new frontier of optimization for college and business campuses and large buildings like airports and warehouses. Machine Learning allows predictive maintenance of buildings and systems – fixing things before they ever break – and users like Carnegie Mellon are optimizing their heating and cooling across campus for peak and down time and weather patterns. Imagine not heating an entire campus during an unseasonably hot winter day or not cooling it during a Spring cold snap? How much energy and cost would be saved. 20% is what they’re looking at today.</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3"/>
              </a:rPr>
              <a:t>https://customers.microsoft.com/Pages/CustomerStory.aspx?recid=8576</a:t>
            </a:r>
            <a:endParaRPr lang="en-US" sz="800" kern="1200" dirty="0">
              <a:solidFill>
                <a:schemeClr val="tx1"/>
              </a:solidFill>
              <a:effectLst/>
              <a:latin typeface="Segoe UI Light" pitchFamily="34" charset="0"/>
              <a:ea typeface="+mn-ea"/>
              <a:cs typeface="+mn-cs"/>
            </a:endParaRPr>
          </a:p>
          <a:p>
            <a:endParaRPr lang="en-US" baseline="0" dirty="0"/>
          </a:p>
          <a:p>
            <a:r>
              <a:rPr lang="en-US" baseline="0" dirty="0"/>
              <a:t>Another example of predictive maintenance is the ThyssenKrupp elevator company, who can now predict elevator issues before they even happen, utilizing the skills of their team in a proactive rather than reactive way. </a:t>
            </a:r>
          </a:p>
          <a:p>
            <a:pPr marL="0" marR="0" lvl="1" indent="0" algn="l" defTabSz="932742" rtl="0" eaLnBrk="1" fontAlgn="auto" latinLnBrk="0" hangingPunct="1">
              <a:lnSpc>
                <a:spcPct val="90000"/>
              </a:lnSpc>
              <a:spcBef>
                <a:spcPts val="0"/>
              </a:spcBef>
              <a:spcAft>
                <a:spcPts val="340"/>
              </a:spcAft>
              <a:buClrTx/>
              <a:buSzTx/>
              <a:buFontTx/>
              <a:buNone/>
              <a:tabLst/>
              <a:defRPr/>
            </a:pPr>
            <a:r>
              <a:rPr lang="en-US" sz="900" u="sng" kern="1200" dirty="0">
                <a:solidFill>
                  <a:schemeClr val="tx1"/>
                </a:solidFill>
                <a:effectLst/>
                <a:latin typeface="Segoe UI Light" pitchFamily="34" charset="0"/>
                <a:ea typeface="+mn-ea"/>
                <a:cs typeface="+mn-cs"/>
                <a:hlinkClick r:id="rId4"/>
              </a:rPr>
              <a:t>http://www.microsoft.com/windowsembedded/en-us/internet-of-things-customer-stories.aspx?id=9</a:t>
            </a:r>
            <a:endParaRPr lang="en-US" sz="8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4/11/16 3:21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13979627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vast</a:t>
            </a:r>
            <a:r>
              <a:rPr lang="en-US" baseline="0" dirty="0"/>
              <a:t> array of companies can benefit from understanding what they need before they need it and retail customers like Pier 1 are optimizing their marketing down to the individual level across both store and online interactions. Before Azure ML, Pier 1 sent mass emails to all of their customers, advertising the same thing – like outdoor furniture – whether that customer had ever had interest in furniture at all or lived in an applicable place. Today, they’re able to look at past buying behavior, location data and sensor data from their stores to hone in on what will most delight and inspire their customers – and increase their bottom line. </a:t>
            </a:r>
          </a:p>
          <a:p>
            <a:pPr marL="109306" lvl="1" indent="0">
              <a:buNone/>
            </a:pPr>
            <a:endParaRPr lang="en-US" sz="900" u="none" kern="1200" baseline="0" dirty="0">
              <a:solidFill>
                <a:schemeClr val="tx1"/>
              </a:solidFill>
              <a:effectLst/>
              <a:latin typeface="Segoe UI Light" pitchFamily="34" charset="0"/>
              <a:ea typeface="+mn-ea"/>
              <a:cs typeface="+mn-cs"/>
              <a:hlinkClick r:id="rId3"/>
            </a:endParaRPr>
          </a:p>
          <a:p>
            <a:pPr marL="109306" lvl="1" indent="0">
              <a:buNone/>
            </a:pPr>
            <a:r>
              <a:rPr lang="en-US" sz="900" u="sng" kern="1200" dirty="0">
                <a:solidFill>
                  <a:schemeClr val="tx1"/>
                </a:solidFill>
                <a:effectLst/>
                <a:latin typeface="Segoe UI Light" pitchFamily="34" charset="0"/>
                <a:ea typeface="+mn-ea"/>
                <a:cs typeface="+mn-cs"/>
                <a:hlinkClick r:id="rId3"/>
              </a:rPr>
              <a:t>https://www.youtube.com/watch?v=fN8Cixcc5yg&amp;feature=youtu.be</a:t>
            </a:r>
            <a:endParaRPr lang="en-US" sz="800" kern="1200" dirty="0">
              <a:solidFill>
                <a:schemeClr val="tx1"/>
              </a:solidFill>
              <a:effectLst/>
              <a:latin typeface="Segoe UI Light" pitchFamily="34" charset="0"/>
              <a:ea typeface="+mn-ea"/>
              <a:cs typeface="+mn-cs"/>
            </a:endParaRPr>
          </a:p>
          <a:p>
            <a:pPr marL="109306" lvl="1" indent="0">
              <a:buNone/>
            </a:pPr>
            <a:r>
              <a:rPr lang="en-US" sz="900" u="sng" kern="1200" dirty="0">
                <a:solidFill>
                  <a:schemeClr val="tx1"/>
                </a:solidFill>
                <a:effectLst/>
                <a:latin typeface="Segoe UI Light" pitchFamily="34" charset="0"/>
                <a:ea typeface="+mn-ea"/>
                <a:cs typeface="+mn-cs"/>
                <a:hlinkClick r:id="rId4"/>
              </a:rPr>
              <a:t>https://customers.microsoft.com/Pages/CustomerStory.aspx?recid=11257</a:t>
            </a:r>
            <a:endParaRPr lang="en-US" sz="900" u="sng" kern="1200" dirty="0">
              <a:solidFill>
                <a:schemeClr val="tx1"/>
              </a:solidFill>
              <a:effectLst/>
              <a:latin typeface="Segoe UI Light" pitchFamily="34" charset="0"/>
              <a:ea typeface="+mn-ea"/>
              <a:cs typeface="+mn-cs"/>
            </a:endParaRPr>
          </a:p>
          <a:p>
            <a:pPr marL="109306" lvl="1" indent="0">
              <a:buNone/>
            </a:pPr>
            <a:endParaRPr lang="en-US" sz="900" u="sng" kern="1200" dirty="0">
              <a:solidFill>
                <a:schemeClr val="tx1"/>
              </a:solidFill>
              <a:effectLst/>
              <a:latin typeface="Segoe UI Light" pitchFamily="34" charset="0"/>
              <a:ea typeface="+mn-ea"/>
              <a:cs typeface="+mn-cs"/>
            </a:endParaRPr>
          </a:p>
          <a:p>
            <a:pPr marL="109306" lvl="1" indent="0">
              <a:buNone/>
            </a:pPr>
            <a:endParaRPr lang="en-US" sz="80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4/11/16 3:21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740694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JJ Food Service Food Delivery </a:t>
            </a:r>
            <a:r>
              <a:rPr lang="en-US" dirty="0" err="1"/>
              <a:t>Servic</a:t>
            </a:r>
            <a:r>
              <a:rPr lang="en-US" dirty="0"/>
              <a:t>: Shopping carts that already list what you’re going to order?</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Pier 1 Imports : predict which products customers will want in the future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Direct One : Non-sensitive data analysis, using Azure HDInsight for big data analysis and Azure Machine Learning for predictive analytics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Gjirafa</a:t>
            </a:r>
            <a:r>
              <a:rPr lang="en-US" dirty="0"/>
              <a:t>: Search Engine for specific language that is not crawled well by major search engines.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JLL: Real Estate</a:t>
            </a:r>
            <a:r>
              <a:rPr lang="en-US" b="1" baseline="0" dirty="0"/>
              <a:t> search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Carnegie Mellon:</a:t>
            </a:r>
            <a:r>
              <a:rPr lang="en-US" b="1" baseline="0" dirty="0"/>
              <a:t> </a:t>
            </a:r>
            <a:r>
              <a:rPr lang="en-US" dirty="0"/>
              <a:t>more energy efficient buildings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eSmart</a:t>
            </a:r>
            <a:r>
              <a:rPr lang="en-US" b="1" dirty="0"/>
              <a:t> Systems: </a:t>
            </a:r>
            <a:r>
              <a:rPr lang="en-US" dirty="0"/>
              <a:t>automated energy management system</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OSIsoft</a:t>
            </a:r>
            <a:r>
              <a:rPr lang="en-US" b="1" dirty="0"/>
              <a:t>: </a:t>
            </a:r>
            <a:r>
              <a:rPr lang="en-US" dirty="0"/>
              <a:t>collect, analyze, and share real-time sensor data to build their mission-critical operations intelligence infrastructure.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Mendeley</a:t>
            </a:r>
            <a:r>
              <a:rPr lang="en-US" b="1" dirty="0"/>
              <a:t>: </a:t>
            </a:r>
            <a:r>
              <a:rPr lang="en-US" dirty="0"/>
              <a:t>providing a faster and more flexible way to share and archive scientific findings and ideas.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Youboox</a:t>
            </a:r>
            <a:r>
              <a:rPr lang="en-US" b="1" dirty="0"/>
              <a:t>: </a:t>
            </a:r>
            <a:r>
              <a:rPr lang="en-US" dirty="0"/>
              <a:t>like Netflix and Spotify, French e-book subscription service:</a:t>
            </a:r>
            <a:r>
              <a:rPr lang="en-US" baseline="0" dirty="0"/>
              <a:t> </a:t>
            </a:r>
            <a:r>
              <a:rPr lang="en-US" dirty="0"/>
              <a:t>its recommendation engine</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WASH Multifamily Laundry:</a:t>
            </a:r>
            <a:r>
              <a:rPr lang="en-US" b="1" baseline="0" dirty="0"/>
              <a:t> </a:t>
            </a:r>
            <a:r>
              <a:rPr lang="en-US" dirty="0"/>
              <a:t>measure company performance and drive productivity.</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Kellogg School of Management : Real-world analytics for students</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Optolexia</a:t>
            </a:r>
            <a:r>
              <a:rPr lang="en-US" b="1" dirty="0"/>
              <a:t>: </a:t>
            </a:r>
            <a:r>
              <a:rPr lang="en-US" dirty="0"/>
              <a:t>dyslexia screening tool for young </a:t>
            </a:r>
            <a:r>
              <a:rPr lang="en-US" dirty="0" err="1"/>
              <a:t>childrenv</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Rockwell Automation : Data Analysis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Tacoma Public Schools: </a:t>
            </a:r>
            <a:r>
              <a:rPr lang="en-US" dirty="0"/>
              <a:t>the district is providing comprehensive data snapshots of student success indicators and has already helped to improve graduation rates from 55 to 78 percent.</a:t>
            </a:r>
            <a:r>
              <a:rPr lang="en-US" b="1" dirty="0"/>
              <a:t> </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Ziosk</a:t>
            </a:r>
            <a:r>
              <a:rPr lang="en-US" b="1" dirty="0"/>
              <a:t>: </a:t>
            </a:r>
            <a:r>
              <a:rPr lang="en-US" dirty="0"/>
              <a:t>predict your preferences and serve them up as part of a better dining experience. </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North American Eagle:  </a:t>
            </a:r>
            <a:r>
              <a:rPr lang="en-US" dirty="0"/>
              <a:t>aggregate and analyze data from prior and current runs to create predictive models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Sun Branding Solutions:</a:t>
            </a:r>
            <a:r>
              <a:rPr lang="en-US" b="1" baseline="0" dirty="0"/>
              <a:t> </a:t>
            </a:r>
            <a:r>
              <a:rPr lang="en-US" dirty="0"/>
              <a:t>packaging text and artwork effectively in ongoing </a:t>
            </a:r>
            <a:r>
              <a:rPr lang="en-US" dirty="0" err="1"/>
              <a:t>omnichannel</a:t>
            </a:r>
            <a:r>
              <a:rPr lang="en-US" dirty="0"/>
              <a:t> campaigns.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The Next Up:</a:t>
            </a:r>
            <a:r>
              <a:rPr lang="en-US" b="1" baseline="0" dirty="0"/>
              <a:t> </a:t>
            </a:r>
            <a:r>
              <a:rPr lang="en-US" dirty="0"/>
              <a:t>predictive analytics about customer traffic based on variables such as weather, historical data, holidays, and major events.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Ultra Tendency:</a:t>
            </a:r>
            <a:r>
              <a:rPr lang="en-US" b="1" baseline="0" dirty="0"/>
              <a:t> </a:t>
            </a:r>
            <a:r>
              <a:rPr lang="en-US" dirty="0"/>
              <a:t>predict when airplanes will arrive at their designated airport gates.</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err="1"/>
              <a:t>Genscape</a:t>
            </a:r>
            <a:r>
              <a:rPr lang="en-US" b="1" dirty="0"/>
              <a:t>: tr</a:t>
            </a:r>
            <a:r>
              <a:rPr lang="en-US" dirty="0"/>
              <a:t>ansform thousands of streams of energy supply data into consumable intelligence that its customers depend on.</a:t>
            </a: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53</a:t>
            </a:fld>
            <a:endParaRPr lang="en-US"/>
          </a:p>
        </p:txBody>
      </p:sp>
    </p:spTree>
    <p:extLst>
      <p:ext uri="{BB962C8B-B14F-4D97-AF65-F5344CB8AC3E}">
        <p14:creationId xmlns:p14="http://schemas.microsoft.com/office/powerpoint/2010/main" val="1756023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first “killer commercial application” of ML on Big Data was web search. With ML, we can use all of the billions of queries and associated clicks that we collect each month as training data for an ML system. That way, the system can learn, for each query, which web pages are likely the most relevant.</a:t>
            </a:r>
          </a:p>
          <a:p>
            <a:endParaRPr lang="en-US" baseline="0" dirty="0"/>
          </a:p>
          <a:p>
            <a:r>
              <a:rPr lang="en-US" baseline="0" dirty="0"/>
              <a:t>But the impact of ML goes beyond page relevance. With billions of queries, we can learn common misspellings and the native language of the user. We can discern the intent of the user – shopping? research? entertainment? ML can learn what kinds of pages are malicious.</a:t>
            </a:r>
          </a:p>
          <a:p>
            <a:endParaRPr lang="en-US" baseline="0" dirty="0"/>
          </a:p>
          <a:p>
            <a:r>
              <a:rPr lang="en-US" baseline="0" dirty="0"/>
              <a:t>ML also is able to learn, for each query, what kinds of ads are most likely to be clicked, and also learn how best to show the ads. </a:t>
            </a:r>
          </a:p>
          <a:p>
            <a:endParaRPr lang="en-US" baseline="0" dirty="0"/>
          </a:p>
          <a:p>
            <a:r>
              <a:rPr lang="en-US" baseline="0" dirty="0"/>
              <a:t>And even before we get to a real user, ML can be used to figure out what parts of the web are worth scanning, and what pricing for ads will optimize revenues.</a:t>
            </a:r>
          </a:p>
          <a:p>
            <a:endParaRPr lang="en-US" dirty="0"/>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4/11/16</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 “lions” on Bing</a:t>
            </a:r>
            <a:r>
              <a:rPr lang="en-US" baseline="0" dirty="0"/>
              <a:t> and change Image type etc. filters…</a:t>
            </a:r>
          </a:p>
          <a:p>
            <a:endParaRPr lang="en-US" baseline="0" dirty="0"/>
          </a:p>
          <a:p>
            <a:r>
              <a:rPr lang="en-US" baseline="0" dirty="0"/>
              <a:t>Behind the ML service categorizes the image </a:t>
            </a:r>
            <a:r>
              <a:rPr lang="en-US" baseline="0" dirty="0" err="1"/>
              <a:t>db</a:t>
            </a:r>
            <a:r>
              <a:rPr lang="en-US" baseline="0" dirty="0"/>
              <a:t> and returns the result.</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6</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another application</a:t>
            </a:r>
            <a:r>
              <a:rPr lang="en-US" baseline="0" dirty="0"/>
              <a:t> on computer vision that meets with the machine learning</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4213441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Goto</a:t>
            </a:r>
            <a:r>
              <a:rPr lang="en-US" dirty="0"/>
              <a:t> https://www.projectoxford.ai/demo/visions#Analysis and</a:t>
            </a:r>
            <a:r>
              <a:rPr lang="en-US" baseline="0" dirty="0"/>
              <a:t> analyze this image to find its accent color</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8</a:t>
            </a:fld>
            <a:endParaRPr lang="en-US"/>
          </a:p>
        </p:txBody>
      </p:sp>
    </p:spTree>
    <p:extLst>
      <p:ext uri="{BB962C8B-B14F-4D97-AF65-F5344CB8AC3E}">
        <p14:creationId xmlns:p14="http://schemas.microsoft.com/office/powerpoint/2010/main" val="362240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to use accent color,</a:t>
            </a:r>
            <a:r>
              <a:rPr lang="en-US" baseline="0" dirty="0" smtClean="0"/>
              <a:t> case study.</a:t>
            </a:r>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9</a:t>
            </a:fld>
            <a:endParaRPr lang="en-US"/>
          </a:p>
        </p:txBody>
      </p:sp>
    </p:spTree>
    <p:extLst>
      <p:ext uri="{BB962C8B-B14F-4D97-AF65-F5344CB8AC3E}">
        <p14:creationId xmlns:p14="http://schemas.microsoft.com/office/powerpoint/2010/main" val="551775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to use accent color,</a:t>
            </a:r>
            <a:r>
              <a:rPr lang="en-US" baseline="0" dirty="0" smtClean="0"/>
              <a:t> case study.</a:t>
            </a:r>
            <a:endParaRPr lang="en-US" dirty="0" smtClean="0"/>
          </a:p>
          <a:p>
            <a:endParaRPr lang="en-US" dirty="0"/>
          </a:p>
        </p:txBody>
      </p:sp>
      <p:sp>
        <p:nvSpPr>
          <p:cNvPr id="4" name="Slide Number Placeholder 3"/>
          <p:cNvSpPr>
            <a:spLocks noGrp="1"/>
          </p:cNvSpPr>
          <p:nvPr>
            <p:ph type="sldNum" sz="quarter" idx="10"/>
          </p:nvPr>
        </p:nvSpPr>
        <p:spPr/>
        <p:txBody>
          <a:bodyPr/>
          <a:lstStyle/>
          <a:p>
            <a:fld id="{39B346B2-E8EF-43C1-9AB2-48101FFD65C8}" type="slidenum">
              <a:rPr lang="en-US" smtClean="0"/>
              <a:t>10</a:t>
            </a:fld>
            <a:endParaRPr lang="en-US"/>
          </a:p>
        </p:txBody>
      </p:sp>
    </p:spTree>
    <p:extLst>
      <p:ext uri="{BB962C8B-B14F-4D97-AF65-F5344CB8AC3E}">
        <p14:creationId xmlns:p14="http://schemas.microsoft.com/office/powerpoint/2010/main" val="1169477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4" Type="http://schemas.openxmlformats.org/officeDocument/2006/relationships/oleObject" Target="../embeddings/oleObject1.bin"/><Relationship Id="rId5" Type="http://schemas.openxmlformats.org/officeDocument/2006/relationships/image" Target="../media/image2.emf"/><Relationship Id="rId1" Type="http://schemas.openxmlformats.org/officeDocument/2006/relationships/vmlDrawing" Target="../drawings/vmlDrawing1.vml"/><Relationship Id="rId2" Type="http://schemas.openxmlformats.org/officeDocument/2006/relationships/tags" Target="../tags/tag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81614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35774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5841325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74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1668904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2817412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95469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7949404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
        <p:nvSpPr>
          <p:cNvPr id="4" name="Rectangle 3"/>
          <p:cNvSpPr/>
          <p:nvPr userDrawn="1"/>
        </p:nvSpPr>
        <p:spPr>
          <a:xfrm>
            <a:off x="0" y="1028700"/>
            <a:ext cx="12192000" cy="5829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2400" y="174625"/>
            <a:ext cx="11887200" cy="854075"/>
          </a:xfrm>
        </p:spPr>
        <p:txBody>
          <a:bodyPr/>
          <a:lstStyle/>
          <a:p>
            <a:r>
              <a:rPr lang="en-US" dirty="0"/>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781616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05_Details">
    <p:spTree>
      <p:nvGrpSpPr>
        <p:cNvPr id="1" name=""/>
        <p:cNvGrpSpPr/>
        <p:nvPr/>
      </p:nvGrpSpPr>
      <p:grpSpPr>
        <a:xfrm>
          <a:off x="0" y="0"/>
          <a:ext cx="0" cy="0"/>
          <a:chOff x="0" y="0"/>
          <a:chExt cx="0" cy="0"/>
        </a:xfrm>
      </p:grpSpPr>
      <p:sp>
        <p:nvSpPr>
          <p:cNvPr id="4" name="Rectangle 3"/>
          <p:cNvSpPr/>
          <p:nvPr userDrawn="1"/>
        </p:nvSpPr>
        <p:spPr>
          <a:xfrm>
            <a:off x="0" y="1028700"/>
            <a:ext cx="12192000" cy="58293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40770776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06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582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5150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29324879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998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Inter">
    <p:spTree>
      <p:nvGrpSpPr>
        <p:cNvPr id="1" name=""/>
        <p:cNvGrpSpPr/>
        <p:nvPr/>
      </p:nvGrpSpPr>
      <p:grpSpPr>
        <a:xfrm>
          <a:off x="0" y="0"/>
          <a:ext cx="0" cy="0"/>
          <a:chOff x="0" y="0"/>
          <a:chExt cx="0" cy="0"/>
        </a:xfrm>
      </p:grpSpPr>
      <p:sp>
        <p:nvSpPr>
          <p:cNvPr id="2" name="Title 1"/>
          <p:cNvSpPr>
            <a:spLocks noGrp="1"/>
          </p:cNvSpPr>
          <p:nvPr>
            <p:ph type="title"/>
          </p:nvPr>
        </p:nvSpPr>
        <p:spPr>
          <a:xfrm>
            <a:off x="838200" y="2766219"/>
            <a:ext cx="10515600" cy="1325563"/>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53290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Content 2 Gra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spid="_x0000_s2131" name="think-cell Slide" r:id="rId4" imgW="6350000" imgH="6350000" progId="">
                  <p:embed/>
                </p:oleObj>
              </mc:Choice>
              <mc:Fallback>
                <p:oleObj name="think-cell Slide" r:id="rId4" imgW="6350000" imgH="6350000" progId="">
                  <p:embed/>
                  <p:pic>
                    <p:nvPicPr>
                      <p:cNvPr id="3" name="Object 2"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7" y="1558"/>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982643013"/>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0805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22347" y="1"/>
            <a:ext cx="11655840" cy="644769"/>
          </a:xfrm>
        </p:spPr>
        <p:txBody>
          <a:bodyPr/>
          <a:lstStyle>
            <a:lvl1pPr>
              <a:defRPr sz="3600"/>
            </a:lvl1pPr>
          </a:lstStyle>
          <a:p>
            <a:r>
              <a:rPr lang="en-US" dirty="0"/>
              <a:t>Click to edit Master title style</a:t>
            </a:r>
          </a:p>
        </p:txBody>
      </p:sp>
      <p:sp>
        <p:nvSpPr>
          <p:cNvPr id="8" name="Text Placeholder 7"/>
          <p:cNvSpPr>
            <a:spLocks noGrp="1"/>
          </p:cNvSpPr>
          <p:nvPr>
            <p:ph type="body" sz="quarter" idx="10"/>
          </p:nvPr>
        </p:nvSpPr>
        <p:spPr>
          <a:xfrm>
            <a:off x="387351" y="644770"/>
            <a:ext cx="10292373" cy="513405"/>
          </a:xfrm>
        </p:spPr>
        <p:txBody>
          <a:bodyPr/>
          <a:lstStyle>
            <a:lvl1pPr marL="0" indent="0">
              <a:buNone/>
              <a:defRPr sz="2400">
                <a:solidFill>
                  <a:schemeClr val="accent1">
                    <a:lumMod val="50000"/>
                  </a:schemeClr>
                </a:solidFill>
              </a:defRPr>
            </a:lvl1pPr>
          </a:lstStyle>
          <a:p>
            <a:pPr lvl="0"/>
            <a:r>
              <a:rPr lang="en-US" dirty="0"/>
              <a:t>Click to edit Master text styles</a:t>
            </a:r>
          </a:p>
        </p:txBody>
      </p:sp>
    </p:spTree>
    <p:extLst>
      <p:ext uri="{BB962C8B-B14F-4D97-AF65-F5344CB8AC3E}">
        <p14:creationId xmlns:p14="http://schemas.microsoft.com/office/powerpoint/2010/main" val="65731046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01_Titl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122363"/>
            <a:ext cx="115189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342900" y="3602038"/>
            <a:ext cx="115189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998728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2.xml"/><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theme" Target="../theme/theme3.xml"/><Relationship Id="rId8" Type="http://schemas.openxmlformats.org/officeDocument/2006/relationships/image" Target="../media/image3.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p:cNvPicPr>
            <a:picLocks noChangeAspect="1"/>
          </p:cNvPicPr>
          <p:nvPr userDrawn="1"/>
        </p:nvPicPr>
        <p:blipFill rotWithShape="1">
          <a:blip r:embed="rId10" cstate="email">
            <a:extLst>
              <a:ext uri="{28A0092B-C50C-407E-A947-70E740481C1C}">
                <a14:useLocalDpi xmlns:a14="http://schemas.microsoft.com/office/drawing/2010/main"/>
              </a:ext>
            </a:extLst>
          </a:blip>
          <a:srcRect/>
          <a:stretch/>
        </p:blipFill>
        <p:spPr>
          <a:xfrm>
            <a:off x="85867" y="6430791"/>
            <a:ext cx="1603234" cy="366884"/>
          </a:xfrm>
          <a:prstGeom prst="rect">
            <a:avLst/>
          </a:prstGeom>
        </p:spPr>
      </p:pic>
    </p:spTree>
    <p:extLst>
      <p:ext uri="{BB962C8B-B14F-4D97-AF65-F5344CB8AC3E}">
        <p14:creationId xmlns:p14="http://schemas.microsoft.com/office/powerpoint/2010/main" val="938488900"/>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1" r:id="rId3"/>
    <p:sldLayoutId id="2147483650" r:id="rId4"/>
    <p:sldLayoutId id="2147483666" r:id="rId5"/>
    <p:sldLayoutId id="2147483672" r:id="rId6"/>
    <p:sldLayoutId id="2147483673" r:id="rId7"/>
    <p:sldLayoutId id="2147483703"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256049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0070C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p:cNvPicPr>
            <a:picLocks noChangeAspect="1"/>
          </p:cNvPicPr>
          <p:nvPr userDrawn="1"/>
        </p:nvPicPr>
        <p:blipFill rotWithShape="1">
          <a:blip r:embed="rId8" cstate="email">
            <a:extLst>
              <a:ext uri="{28A0092B-C50C-407E-A947-70E740481C1C}">
                <a14:useLocalDpi xmlns:a14="http://schemas.microsoft.com/office/drawing/2010/main"/>
              </a:ext>
            </a:extLst>
          </a:blip>
          <a:srcRect l="13894" t="30000" r="13894" b="31111"/>
          <a:stretch/>
        </p:blipFill>
        <p:spPr>
          <a:xfrm>
            <a:off x="68695" y="6416594"/>
            <a:ext cx="1637578" cy="395278"/>
          </a:xfrm>
          <a:prstGeom prst="rect">
            <a:avLst/>
          </a:prstGeom>
        </p:spPr>
      </p:pic>
    </p:spTree>
    <p:extLst>
      <p:ext uri="{BB962C8B-B14F-4D97-AF65-F5344CB8AC3E}">
        <p14:creationId xmlns:p14="http://schemas.microsoft.com/office/powerpoint/2010/main" val="828244572"/>
      </p:ext>
    </p:extLst>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8" r:id="rId4"/>
    <p:sldLayoutId id="2147483659" r:id="rId5"/>
    <p:sldLayoutId id="2147483657"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e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emf"/><Relationship Id="rId8" Type="http://schemas.openxmlformats.org/officeDocument/2006/relationships/image" Target="../media/image30.png"/><Relationship Id="rId9" Type="http://schemas.openxmlformats.org/officeDocument/2006/relationships/image" Target="../media/image31.png"/><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1" Type="http://schemas.openxmlformats.org/officeDocument/2006/relationships/diagramColors" Target="../diagrams/colors2.xml"/><Relationship Id="rId12" Type="http://schemas.microsoft.com/office/2007/relationships/diagramDrawing" Target="../diagrams/drawing2.xml"/><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diagramData" Target="../diagrams/data2.xml"/><Relationship Id="rId9" Type="http://schemas.openxmlformats.org/officeDocument/2006/relationships/diagramLayout" Target="../diagrams/layout2.xml"/><Relationship Id="rId10"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emf"/><Relationship Id="rId4" Type="http://schemas.openxmlformats.org/officeDocument/2006/relationships/image" Target="../media/image35.emf"/><Relationship Id="rId5" Type="http://schemas.openxmlformats.org/officeDocument/2006/relationships/image" Target="../media/image36.emf"/><Relationship Id="rId6" Type="http://schemas.openxmlformats.org/officeDocument/2006/relationships/image" Target="../media/image37.emf"/><Relationship Id="rId7" Type="http://schemas.openxmlformats.org/officeDocument/2006/relationships/image" Target="../media/image38.emf"/><Relationship Id="rId1" Type="http://schemas.openxmlformats.org/officeDocument/2006/relationships/slideLayout" Target="../slideLayouts/slideLayout16.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44.png"/><Relationship Id="rId6" Type="http://schemas.openxmlformats.org/officeDocument/2006/relationships/image" Target="../media/image45.png"/><Relationship Id="rId7" Type="http://schemas.microsoft.com/office/2007/relationships/hdphoto" Target="../media/hdphoto2.wdp"/><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6.W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8.jpg"/><Relationship Id="rId3" Type="http://schemas.openxmlformats.org/officeDocument/2006/relationships/image" Target="../media/image46.W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jpg"/><Relationship Id="rId6"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image" Target="../media/image46.WMF"/></Relationships>
</file>

<file path=ppt/slides/_rels/slide34.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diagramData" Target="../diagrams/data5.xml"/><Relationship Id="rId8" Type="http://schemas.openxmlformats.org/officeDocument/2006/relationships/diagramLayout" Target="../diagrams/layout5.xml"/><Relationship Id="rId9" Type="http://schemas.openxmlformats.org/officeDocument/2006/relationships/diagramQuickStyle" Target="../diagrams/quickStyle5.xml"/><Relationship Id="rId10" Type="http://schemas.openxmlformats.org/officeDocument/2006/relationships/diagramColors" Target="../diagrams/colors5.xml"/><Relationship Id="rId11" Type="http://schemas.microsoft.com/office/2007/relationships/diagramDrawing" Target="../diagrams/drawing5.xml"/><Relationship Id="rId1" Type="http://schemas.openxmlformats.org/officeDocument/2006/relationships/slideLayout" Target="../slideLayouts/slideLayout3.xml"/><Relationship Id="rId2" Type="http://schemas.openxmlformats.org/officeDocument/2006/relationships/diagramData" Target="../diagrams/data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 Id="rId3"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1" Type="http://schemas.openxmlformats.org/officeDocument/2006/relationships/slide" Target="slide4.xml"/><Relationship Id="rId12" Type="http://schemas.openxmlformats.org/officeDocument/2006/relationships/image" Target="../media/image75.png"/><Relationship Id="rId13" Type="http://schemas.openxmlformats.org/officeDocument/2006/relationships/image" Target="../media/image76.pn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7" Type="http://schemas.openxmlformats.org/officeDocument/2006/relationships/image" Target="../media/image80.png"/><Relationship Id="rId18" Type="http://schemas.openxmlformats.org/officeDocument/2006/relationships/image" Target="../media/image81.png"/><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71.png"/><Relationship Id="rId8" Type="http://schemas.openxmlformats.org/officeDocument/2006/relationships/image" Target="../media/image72.png"/><Relationship Id="rId9" Type="http://schemas.openxmlformats.org/officeDocument/2006/relationships/image" Target="../media/image73.png"/><Relationship Id="rId10"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5.xml"/><Relationship Id="rId5" Type="http://schemas.openxmlformats.org/officeDocument/2006/relationships/image" Target="../media/image86.png"/><Relationship Id="rId6" Type="http://schemas.openxmlformats.org/officeDocument/2006/relationships/oleObject" Target="../embeddings/oleObject2.bin"/><Relationship Id="rId7" Type="http://schemas.openxmlformats.org/officeDocument/2006/relationships/image" Target="../media/image2.emf"/><Relationship Id="rId8" Type="http://schemas.openxmlformats.org/officeDocument/2006/relationships/image" Target="../media/image87.jpeg"/><Relationship Id="rId1" Type="http://schemas.openxmlformats.org/officeDocument/2006/relationships/vmlDrawing" Target="../drawings/vmlDrawing2.vml"/><Relationship Id="rId2" Type="http://schemas.openxmlformats.org/officeDocument/2006/relationships/tags" Target="../tags/tag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36.xml"/><Relationship Id="rId5" Type="http://schemas.openxmlformats.org/officeDocument/2006/relationships/image" Target="../media/image86.png"/><Relationship Id="rId6" Type="http://schemas.openxmlformats.org/officeDocument/2006/relationships/oleObject" Target="../embeddings/oleObject3.bin"/><Relationship Id="rId7" Type="http://schemas.openxmlformats.org/officeDocument/2006/relationships/image" Target="../media/image2.emf"/><Relationship Id="rId8" Type="http://schemas.openxmlformats.org/officeDocument/2006/relationships/image" Target="../media/image88.jpeg"/><Relationship Id="rId1" Type="http://schemas.openxmlformats.org/officeDocument/2006/relationships/vmlDrawing" Target="../drawings/vmlDrawing3.vml"/><Relationship Id="rId2" Type="http://schemas.openxmlformats.org/officeDocument/2006/relationships/tags" Target="../tags/tag3.xml"/></Relationships>
</file>

<file path=ppt/slides/_rels/slide53.xml.rels><?xml version="1.0" encoding="UTF-8" standalone="yes"?>
<Relationships xmlns="http://schemas.openxmlformats.org/package/2006/relationships"><Relationship Id="rId9" Type="http://schemas.openxmlformats.org/officeDocument/2006/relationships/image" Target="../media/image95.png"/><Relationship Id="rId20" Type="http://schemas.openxmlformats.org/officeDocument/2006/relationships/image" Target="../media/image106.png"/><Relationship Id="rId21" Type="http://schemas.openxmlformats.org/officeDocument/2006/relationships/image" Target="../media/image107.jpeg"/><Relationship Id="rId22" Type="http://schemas.openxmlformats.org/officeDocument/2006/relationships/image" Target="../media/image108.png"/><Relationship Id="rId23" Type="http://schemas.openxmlformats.org/officeDocument/2006/relationships/image" Target="../media/image109.png"/><Relationship Id="rId10" Type="http://schemas.openxmlformats.org/officeDocument/2006/relationships/image" Target="../media/image96.png"/><Relationship Id="rId11" Type="http://schemas.openxmlformats.org/officeDocument/2006/relationships/image" Target="../media/image97.png"/><Relationship Id="rId12" Type="http://schemas.openxmlformats.org/officeDocument/2006/relationships/image" Target="../media/image98.png"/><Relationship Id="rId13" Type="http://schemas.openxmlformats.org/officeDocument/2006/relationships/image" Target="../media/image99.jpeg"/><Relationship Id="rId14" Type="http://schemas.openxmlformats.org/officeDocument/2006/relationships/image" Target="../media/image100.png"/><Relationship Id="rId15" Type="http://schemas.openxmlformats.org/officeDocument/2006/relationships/image" Target="../media/image101.png"/><Relationship Id="rId16" Type="http://schemas.openxmlformats.org/officeDocument/2006/relationships/image" Target="../media/image102.png"/><Relationship Id="rId17" Type="http://schemas.openxmlformats.org/officeDocument/2006/relationships/image" Target="../media/image103.png"/><Relationship Id="rId18" Type="http://schemas.openxmlformats.org/officeDocument/2006/relationships/image" Target="../media/image104.png"/><Relationship Id="rId19" Type="http://schemas.openxmlformats.org/officeDocument/2006/relationships/image" Target="../media/image105.png"/><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89.png"/><Relationship Id="rId4" Type="http://schemas.openxmlformats.org/officeDocument/2006/relationships/image" Target="../media/image90.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3.jpeg"/><Relationship Id="rId8"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0.png"/><Relationship Id="rId3" Type="http://schemas.openxmlformats.org/officeDocument/2006/relationships/image" Target="../media/image111.png"/></Relationships>
</file>

<file path=ppt/slides/_rels/slide55.xml.rels><?xml version="1.0" encoding="UTF-8" standalone="yes"?>
<Relationships xmlns="http://schemas.openxmlformats.org/package/2006/relationships"><Relationship Id="rId1" Type="http://schemas.openxmlformats.org/officeDocument/2006/relationships/video" Target="https://www.youtube.com/embed/-wVeHZNn8aU" TargetMode="External"/><Relationship Id="rId2" Type="http://schemas.openxmlformats.org/officeDocument/2006/relationships/slideLayout" Target="../slideLayouts/slideLayout12.xml"/><Relationship Id="rId3" Type="http://schemas.openxmlformats.org/officeDocument/2006/relationships/image" Target="../media/image112.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Azure Machine Learning</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708132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a:t>
            </a:r>
            <a:r>
              <a:rPr lang="en-US" dirty="0" smtClean="0"/>
              <a:t>Color: Windows </a:t>
            </a:r>
            <a:r>
              <a:rPr lang="en-US" dirty="0"/>
              <a:t>10 Store</a:t>
            </a:r>
          </a:p>
        </p:txBody>
      </p:sp>
      <p:pic>
        <p:nvPicPr>
          <p:cNvPr id="4" name="Picture 3"/>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2210493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a:t>
            </a:r>
            <a:r>
              <a:rPr lang="en-US" dirty="0" smtClean="0"/>
              <a:t>Analytics: </a:t>
            </a:r>
            <a:r>
              <a:rPr lang="en-US" dirty="0"/>
              <a:t>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93" y="2016125"/>
            <a:ext cx="5770807" cy="3867150"/>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6175" y="2016125"/>
            <a:ext cx="5724525" cy="3876675"/>
          </a:xfrm>
          <a:prstGeom prst="rect">
            <a:avLst/>
          </a:prstGeom>
        </p:spPr>
      </p:pic>
      <p:sp>
        <p:nvSpPr>
          <p:cNvPr id="7" name="TextBox 6"/>
          <p:cNvSpPr txBox="1"/>
          <p:nvPr/>
        </p:nvSpPr>
        <p:spPr>
          <a:xfrm>
            <a:off x="152400" y="1431350"/>
            <a:ext cx="1477264" cy="584775"/>
          </a:xfrm>
          <a:prstGeom prst="rect">
            <a:avLst/>
          </a:prstGeom>
          <a:noFill/>
        </p:spPr>
        <p:txBody>
          <a:bodyPr wrap="none" rtlCol="0">
            <a:spAutoFit/>
          </a:bodyPr>
          <a:lstStyle/>
          <a:p>
            <a:r>
              <a:rPr lang="en-US" sz="3200" dirty="0"/>
              <a:t>Positive</a:t>
            </a:r>
          </a:p>
        </p:txBody>
      </p:sp>
      <p:sp>
        <p:nvSpPr>
          <p:cNvPr id="8" name="TextBox 7"/>
          <p:cNvSpPr txBox="1"/>
          <p:nvPr/>
        </p:nvSpPr>
        <p:spPr>
          <a:xfrm>
            <a:off x="6090993" y="1457325"/>
            <a:ext cx="1650388" cy="584775"/>
          </a:xfrm>
          <a:prstGeom prst="rect">
            <a:avLst/>
          </a:prstGeom>
          <a:noFill/>
        </p:spPr>
        <p:txBody>
          <a:bodyPr wrap="none" rtlCol="0">
            <a:spAutoFit/>
          </a:bodyPr>
          <a:lstStyle/>
          <a:p>
            <a:r>
              <a:rPr lang="en-US" sz="3200" dirty="0"/>
              <a:t>Negative</a:t>
            </a:r>
          </a:p>
        </p:txBody>
      </p:sp>
    </p:spTree>
    <p:extLst>
      <p:ext uri="{BB962C8B-B14F-4D97-AF65-F5344CB8AC3E}">
        <p14:creationId xmlns:p14="http://schemas.microsoft.com/office/powerpoint/2010/main" val="2471477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Data Science</a:t>
            </a:r>
          </a:p>
        </p:txBody>
      </p:sp>
      <p:sp>
        <p:nvSpPr>
          <p:cNvPr id="5" name="Content Placeholder 4"/>
          <p:cNvSpPr>
            <a:spLocks noGrp="1"/>
          </p:cNvSpPr>
          <p:nvPr>
            <p:ph idx="1"/>
          </p:nvPr>
        </p:nvSpPr>
        <p:spPr>
          <a:xfrm>
            <a:off x="152400" y="1028700"/>
            <a:ext cx="11887200" cy="5359400"/>
          </a:xfrm>
        </p:spPr>
        <p:txBody>
          <a:bodyPr>
            <a:normAutofit/>
          </a:bodyPr>
          <a:lstStyle/>
          <a:p>
            <a:r>
              <a:rPr lang="en-US" sz="3200" dirty="0"/>
              <a:t>Data Science is far too complex</a:t>
            </a:r>
          </a:p>
          <a:p>
            <a:pPr lvl="1"/>
            <a:r>
              <a:rPr lang="en-US" sz="2800" dirty="0"/>
              <a:t>Cost of accessing/using efficient ML algorithms is high</a:t>
            </a:r>
          </a:p>
          <a:p>
            <a:pPr lvl="1"/>
            <a:r>
              <a:rPr lang="en-US" sz="2800" dirty="0"/>
              <a:t>Comprehensive knowledge required on different tools/platforms to develop a complete ML project</a:t>
            </a:r>
          </a:p>
          <a:p>
            <a:pPr lvl="1"/>
            <a:r>
              <a:rPr lang="en-US" sz="2800" dirty="0"/>
              <a:t>Difficult to put the developed solution into a scalable production stage</a:t>
            </a:r>
          </a:p>
          <a:p>
            <a:pPr marL="457200" lvl="1" indent="0">
              <a:buNone/>
            </a:pPr>
            <a:endParaRPr lang="en-US" sz="2800" dirty="0"/>
          </a:p>
          <a:p>
            <a:pPr marL="457200" lvl="1" indent="0">
              <a:buNone/>
            </a:pPr>
            <a:endParaRPr lang="en-US" sz="2800" dirty="0"/>
          </a:p>
          <a:p>
            <a:r>
              <a:rPr lang="en-US" sz="3200" dirty="0"/>
              <a:t>Need a simpler/scalable method: </a:t>
            </a:r>
          </a:p>
          <a:p>
            <a:pPr marL="0" indent="0">
              <a:buNone/>
            </a:pPr>
            <a:r>
              <a:rPr lang="en-US" sz="3200" dirty="0"/>
              <a:t>	</a:t>
            </a:r>
            <a:r>
              <a:rPr lang="en-US" sz="2800" dirty="0"/>
              <a:t>Azure Machine Learning Service</a:t>
            </a:r>
          </a:p>
          <a:p>
            <a:pPr lvl="1"/>
            <a:endParaRPr lang="en-US" sz="2800" dirty="0"/>
          </a:p>
          <a:p>
            <a:pPr lvl="1"/>
            <a:endParaRPr lang="en-US" sz="2800" dirty="0"/>
          </a:p>
        </p:txBody>
      </p:sp>
      <p:grpSp>
        <p:nvGrpSpPr>
          <p:cNvPr id="8" name="Group 7"/>
          <p:cNvGrpSpPr/>
          <p:nvPr/>
        </p:nvGrpSpPr>
        <p:grpSpPr>
          <a:xfrm>
            <a:off x="7045801" y="3920273"/>
            <a:ext cx="4625809" cy="2299415"/>
            <a:chOff x="7119168" y="2207942"/>
            <a:chExt cx="4625809" cy="2299415"/>
          </a:xfrm>
        </p:grpSpPr>
        <p:pic>
          <p:nvPicPr>
            <p:cNvPr id="7" name="Picture 6" descr="Clipart - Electropherogram"/>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9168" y="2909442"/>
              <a:ext cx="4469692" cy="1597915"/>
            </a:xfrm>
            <a:prstGeom prst="rect">
              <a:avLst/>
            </a:prstGeom>
          </p:spPr>
        </p:pic>
        <p:pic>
          <p:nvPicPr>
            <p:cNvPr id="6" name="Picture 5" descr="brandyelliott - Teacher's Resource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8107" y="2207942"/>
              <a:ext cx="1756870" cy="1677012"/>
            </a:xfrm>
            <a:prstGeom prst="rect">
              <a:avLst/>
            </a:prstGeom>
          </p:spPr>
        </p:pic>
      </p:grpSp>
    </p:spTree>
    <p:extLst>
      <p:ext uri="{BB962C8B-B14F-4D97-AF65-F5344CB8AC3E}">
        <p14:creationId xmlns:p14="http://schemas.microsoft.com/office/powerpoint/2010/main" val="4787390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Azure Machine Learning</a:t>
            </a:r>
          </a:p>
        </p:txBody>
      </p:sp>
      <p:sp>
        <p:nvSpPr>
          <p:cNvPr id="3" name="Content Placeholder 2"/>
          <p:cNvSpPr>
            <a:spLocks noGrp="1"/>
          </p:cNvSpPr>
          <p:nvPr>
            <p:ph idx="1"/>
          </p:nvPr>
        </p:nvSpPr>
        <p:spPr>
          <a:xfrm>
            <a:off x="152400" y="2459420"/>
            <a:ext cx="11887200" cy="3928679"/>
          </a:xfrm>
        </p:spPr>
        <p:txBody>
          <a:bodyPr>
            <a:normAutofit/>
          </a:bodyPr>
          <a:lstStyle/>
          <a:p>
            <a:pPr marL="0" indent="0">
              <a:buNone/>
            </a:pPr>
            <a:r>
              <a:rPr lang="en-US" sz="4000" i="1" dirty="0"/>
              <a:t>Make machine learning accessible to every enterprise, data scientist, developer, information worker, consumer, and device anywhere in the world.</a:t>
            </a:r>
          </a:p>
        </p:txBody>
      </p:sp>
      <p:pic>
        <p:nvPicPr>
          <p:cNvPr id="4" name="Picture 3"/>
          <p:cNvPicPr>
            <a:picLocks noChangeAspect="1"/>
          </p:cNvPicPr>
          <p:nvPr/>
        </p:nvPicPr>
        <p:blipFill>
          <a:blip r:embed="rId2"/>
          <a:stretch>
            <a:fillRect/>
          </a:stretch>
        </p:blipFill>
        <p:spPr>
          <a:xfrm>
            <a:off x="9695343" y="4662496"/>
            <a:ext cx="2496657" cy="2195504"/>
          </a:xfrm>
          <a:prstGeom prst="rect">
            <a:avLst/>
          </a:prstGeom>
        </p:spPr>
      </p:pic>
    </p:spTree>
    <p:extLst>
      <p:ext uri="{BB962C8B-B14F-4D97-AF65-F5344CB8AC3E}">
        <p14:creationId xmlns:p14="http://schemas.microsoft.com/office/powerpoint/2010/main" val="2368974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From data to decisions and actions</a:t>
            </a:r>
          </a:p>
        </p:txBody>
      </p:sp>
      <p:sp>
        <p:nvSpPr>
          <p:cNvPr id="5" name="Rectangle 4"/>
          <p:cNvSpPr/>
          <p:nvPr/>
        </p:nvSpPr>
        <p:spPr bwMode="auto">
          <a:xfrm>
            <a:off x="10340407" y="1364609"/>
            <a:ext cx="1637684" cy="4498702"/>
          </a:xfrm>
          <a:prstGeom prst="rect">
            <a:avLst/>
          </a:prstGeom>
          <a:solidFill>
            <a:srgbClr val="4242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FFFFFF"/>
                    </a:gs>
                    <a:gs pos="100000">
                      <a:srgbClr val="FFFFFF"/>
                    </a:gs>
                  </a:gsLst>
                  <a:lin ang="5400000" scaled="0"/>
                </a:gradFill>
                <a:ea typeface="Segoe UI" pitchFamily="34" charset="0"/>
                <a:cs typeface="Segoe UI Semilight" panose="020B0402040204020203" pitchFamily="34" charset="0"/>
              </a:rPr>
              <a:t>Action</a:t>
            </a:r>
          </a:p>
        </p:txBody>
      </p:sp>
      <p:sp>
        <p:nvSpPr>
          <p:cNvPr id="6" name="Rectangle 5"/>
          <p:cNvSpPr/>
          <p:nvPr/>
        </p:nvSpPr>
        <p:spPr bwMode="auto">
          <a:xfrm>
            <a:off x="8128933" y="1363662"/>
            <a:ext cx="2203376" cy="4504092"/>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2917">
                      <a:srgbClr val="505050"/>
                    </a:gs>
                    <a:gs pos="100000">
                      <a:srgbClr val="505050"/>
                    </a:gs>
                  </a:gsLst>
                  <a:lin ang="5400000" scaled="0"/>
                </a:gradFill>
                <a:ea typeface="Segoe UI" pitchFamily="34" charset="0"/>
                <a:cs typeface="Segoe UI Semilight" panose="020B0402040204020203" pitchFamily="34" charset="0"/>
              </a:rPr>
              <a:t>  Decision</a:t>
            </a:r>
          </a:p>
        </p:txBody>
      </p:sp>
      <p:grpSp>
        <p:nvGrpSpPr>
          <p:cNvPr id="7" name="Group 6"/>
          <p:cNvGrpSpPr/>
          <p:nvPr/>
        </p:nvGrpSpPr>
        <p:grpSpPr>
          <a:xfrm>
            <a:off x="1862799" y="4089970"/>
            <a:ext cx="6641439" cy="868680"/>
            <a:chOff x="2315494" y="3948329"/>
            <a:chExt cx="6783351" cy="868680"/>
          </a:xfrm>
        </p:grpSpPr>
        <p:sp>
          <p:nvSpPr>
            <p:cNvPr id="8" name="Pentagon 7"/>
            <p:cNvSpPr/>
            <p:nvPr/>
          </p:nvSpPr>
          <p:spPr bwMode="auto">
            <a:xfrm>
              <a:off x="5262530" y="3948329"/>
              <a:ext cx="3836315"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9" name="Pentagon 8"/>
            <p:cNvSpPr/>
            <p:nvPr/>
          </p:nvSpPr>
          <p:spPr bwMode="auto">
            <a:xfrm>
              <a:off x="2315494" y="3948329"/>
              <a:ext cx="4489261"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Interactive dashboards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Why did it happen? </a:t>
              </a:r>
            </a:p>
          </p:txBody>
        </p:sp>
      </p:grpSp>
      <p:grpSp>
        <p:nvGrpSpPr>
          <p:cNvPr id="10" name="Group 9"/>
          <p:cNvGrpSpPr/>
          <p:nvPr/>
        </p:nvGrpSpPr>
        <p:grpSpPr>
          <a:xfrm>
            <a:off x="1862798" y="3180867"/>
            <a:ext cx="6641440" cy="868680"/>
            <a:chOff x="2315493" y="3039226"/>
            <a:chExt cx="6783352" cy="868680"/>
          </a:xfrm>
        </p:grpSpPr>
        <p:sp>
          <p:nvSpPr>
            <p:cNvPr id="11" name="Pentagon 10"/>
            <p:cNvSpPr/>
            <p:nvPr/>
          </p:nvSpPr>
          <p:spPr bwMode="auto">
            <a:xfrm>
              <a:off x="6930203" y="3039226"/>
              <a:ext cx="2168642"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2" name="Pentagon 11"/>
            <p:cNvSpPr/>
            <p:nvPr/>
          </p:nvSpPr>
          <p:spPr bwMode="auto">
            <a:xfrm>
              <a:off x="2315493" y="3039226"/>
              <a:ext cx="584941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Predictions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will happen? </a:t>
              </a:r>
            </a:p>
          </p:txBody>
        </p:sp>
      </p:grpSp>
      <p:grpSp>
        <p:nvGrpSpPr>
          <p:cNvPr id="13" name="Group 12"/>
          <p:cNvGrpSpPr/>
          <p:nvPr/>
        </p:nvGrpSpPr>
        <p:grpSpPr>
          <a:xfrm>
            <a:off x="1862797" y="1363662"/>
            <a:ext cx="9384641" cy="1778015"/>
            <a:chOff x="2315492" y="1222021"/>
            <a:chExt cx="9384641" cy="1778015"/>
          </a:xfrm>
        </p:grpSpPr>
        <p:grpSp>
          <p:nvGrpSpPr>
            <p:cNvPr id="14" name="Group 13"/>
            <p:cNvGrpSpPr/>
            <p:nvPr/>
          </p:nvGrpSpPr>
          <p:grpSpPr>
            <a:xfrm>
              <a:off x="2315492" y="1222021"/>
              <a:ext cx="9384641" cy="1778015"/>
              <a:chOff x="2315492" y="1222021"/>
              <a:chExt cx="9384641" cy="1778015"/>
            </a:xfrm>
          </p:grpSpPr>
          <p:grpSp>
            <p:nvGrpSpPr>
              <p:cNvPr id="16" name="Group 15"/>
              <p:cNvGrpSpPr/>
              <p:nvPr/>
            </p:nvGrpSpPr>
            <p:grpSpPr>
              <a:xfrm>
                <a:off x="2315492" y="1222021"/>
                <a:ext cx="9384641" cy="1778015"/>
                <a:chOff x="2315492" y="1222021"/>
                <a:chExt cx="9384641" cy="1778015"/>
              </a:xfrm>
            </p:grpSpPr>
            <p:sp>
              <p:nvSpPr>
                <p:cNvPr id="18" name="Pentagon 17"/>
                <p:cNvSpPr/>
                <p:nvPr/>
              </p:nvSpPr>
              <p:spPr bwMode="auto">
                <a:xfrm>
                  <a:off x="2315494" y="2131356"/>
                  <a:ext cx="7555839"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19" name="Pentagon 18"/>
                <p:cNvSpPr/>
                <p:nvPr/>
              </p:nvSpPr>
              <p:spPr bwMode="auto">
                <a:xfrm>
                  <a:off x="2315492" y="1222021"/>
                  <a:ext cx="9384641" cy="91440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0" name="Rectangle 19"/>
                <p:cNvSpPr/>
                <p:nvPr/>
              </p:nvSpPr>
              <p:spPr bwMode="auto">
                <a:xfrm>
                  <a:off x="2315494" y="1222021"/>
                  <a:ext cx="4115749" cy="1778015"/>
                </a:xfrm>
                <a:prstGeom prst="rect">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Recommendations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should I do? </a:t>
                  </a:r>
                </a:p>
              </p:txBody>
            </p:sp>
          </p:grpSp>
          <p:sp>
            <p:nvSpPr>
              <p:cNvPr id="17" name="TextBox 16"/>
              <p:cNvSpPr txBox="1"/>
              <p:nvPr/>
            </p:nvSpPr>
            <p:spPr>
              <a:xfrm>
                <a:off x="6899532" y="1448763"/>
                <a:ext cx="2007794"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automation</a:t>
                </a:r>
              </a:p>
            </p:txBody>
          </p:sp>
        </p:grpSp>
        <p:sp>
          <p:nvSpPr>
            <p:cNvPr id="15" name="TextBox 14"/>
            <p:cNvSpPr txBox="1"/>
            <p:nvPr/>
          </p:nvSpPr>
          <p:spPr>
            <a:xfrm>
              <a:off x="6899532" y="2333802"/>
              <a:ext cx="1717843" cy="489365"/>
            </a:xfrm>
            <a:prstGeom prst="rect">
              <a:avLst/>
            </a:prstGeom>
            <a:noFill/>
          </p:spPr>
          <p:txBody>
            <a:bodyPr wrap="none" lIns="182880" tIns="146304" rIns="182880" bIns="146304" rtlCol="0">
              <a:spAutoFit/>
            </a:bodyPr>
            <a:lstStyle/>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Decision support</a:t>
              </a:r>
            </a:p>
          </p:txBody>
        </p:sp>
      </p:grpSp>
      <p:sp>
        <p:nvSpPr>
          <p:cNvPr id="21" name="Rectangle 20"/>
          <p:cNvSpPr/>
          <p:nvPr/>
        </p:nvSpPr>
        <p:spPr bwMode="auto">
          <a:xfrm>
            <a:off x="469511" y="1363662"/>
            <a:ext cx="1422275" cy="4504092"/>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Semilight" panose="020B0402040204020203" pitchFamily="34" charset="0"/>
              </a:rPr>
              <a:t>Data</a:t>
            </a:r>
          </a:p>
        </p:txBody>
      </p:sp>
      <p:grpSp>
        <p:nvGrpSpPr>
          <p:cNvPr id="22" name="Group 21"/>
          <p:cNvGrpSpPr/>
          <p:nvPr/>
        </p:nvGrpSpPr>
        <p:grpSpPr>
          <a:xfrm>
            <a:off x="469511" y="6030329"/>
            <a:ext cx="11508580" cy="627864"/>
            <a:chOff x="2364281" y="325489"/>
            <a:chExt cx="9194249" cy="627864"/>
          </a:xfrm>
        </p:grpSpPr>
        <p:cxnSp>
          <p:nvCxnSpPr>
            <p:cNvPr id="23" name="Straight Arrow Connector 22"/>
            <p:cNvCxnSpPr/>
            <p:nvPr/>
          </p:nvCxnSpPr>
          <p:spPr>
            <a:xfrm flipV="1">
              <a:off x="2364281" y="612768"/>
              <a:ext cx="9194249" cy="53307"/>
            </a:xfrm>
            <a:prstGeom prst="straightConnector1">
              <a:avLst/>
            </a:prstGeom>
            <a:ln w="47625">
              <a:solidFill>
                <a:srgbClr val="969696"/>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95578" y="325489"/>
              <a:ext cx="947391" cy="627864"/>
            </a:xfrm>
            <a:prstGeom prst="rect">
              <a:avLst/>
            </a:prstGeom>
            <a:solidFill>
              <a:schemeClr val="bg1"/>
            </a:solidFill>
            <a:ln>
              <a:noFill/>
            </a:ln>
          </p:spPr>
          <p:txBody>
            <a:bodyPr wrap="square" lIns="182880" tIns="146304" rIns="182880" bIns="146304" rtlCol="0">
              <a:spAutoFit/>
            </a:bodyPr>
            <a:lstStyle/>
            <a:p>
              <a:pPr>
                <a:lnSpc>
                  <a:spcPct val="90000"/>
                </a:lnSpc>
                <a:spcAft>
                  <a:spcPts val="600"/>
                </a:spcAft>
              </a:pPr>
              <a:r>
                <a:rPr lang="en-US" sz="2400" b="1" dirty="0">
                  <a:solidFill>
                    <a:srgbClr val="002060"/>
                  </a:solidFill>
                  <a:cs typeface="Segoe UI Semilight" panose="020B0402040204020203" pitchFamily="34" charset="0"/>
                </a:rPr>
                <a:t>Value</a:t>
              </a:r>
            </a:p>
          </p:txBody>
        </p:sp>
      </p:grpSp>
      <p:grpSp>
        <p:nvGrpSpPr>
          <p:cNvPr id="25" name="Group 24"/>
          <p:cNvGrpSpPr/>
          <p:nvPr/>
        </p:nvGrpSpPr>
        <p:grpSpPr>
          <a:xfrm>
            <a:off x="1891786" y="4999074"/>
            <a:ext cx="6762464" cy="868680"/>
            <a:chOff x="2352579" y="4857433"/>
            <a:chExt cx="6754366" cy="868680"/>
          </a:xfrm>
        </p:grpSpPr>
        <p:sp>
          <p:nvSpPr>
            <p:cNvPr id="26" name="Pentagon 25"/>
            <p:cNvSpPr/>
            <p:nvPr/>
          </p:nvSpPr>
          <p:spPr bwMode="auto">
            <a:xfrm>
              <a:off x="4221130" y="4857433"/>
              <a:ext cx="4735803" cy="868680"/>
            </a:xfrm>
            <a:prstGeom prst="homePlate">
              <a:avLst>
                <a:gd name="adj" fmla="val 42873"/>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Semilight" panose="020B0402040204020203" pitchFamily="34" charset="0"/>
              </a:endParaRPr>
            </a:p>
          </p:txBody>
        </p:sp>
        <p:sp>
          <p:nvSpPr>
            <p:cNvPr id="27" name="Pentagon 26"/>
            <p:cNvSpPr/>
            <p:nvPr/>
          </p:nvSpPr>
          <p:spPr bwMode="auto">
            <a:xfrm>
              <a:off x="2352579" y="4857433"/>
              <a:ext cx="2946753" cy="868680"/>
            </a:xfrm>
            <a:prstGeom prst="homePlate">
              <a:avLst>
                <a:gd name="adj" fmla="val 42873"/>
              </a:avLst>
            </a:prstGeom>
            <a:solidFill>
              <a:srgbClr val="107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light" panose="020B0402040204020203" pitchFamily="34" charset="0"/>
                </a:rPr>
                <a:t>Static reports</a:t>
              </a:r>
            </a:p>
            <a:p>
              <a:pP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Semilight" panose="020B0402040204020203" pitchFamily="34" charset="0"/>
                </a:rPr>
                <a:t>What happened?</a:t>
              </a:r>
            </a:p>
          </p:txBody>
        </p:sp>
        <p:sp>
          <p:nvSpPr>
            <p:cNvPr id="28" name="TextBox 27"/>
            <p:cNvSpPr txBox="1"/>
            <p:nvPr/>
          </p:nvSpPr>
          <p:spPr>
            <a:xfrm>
              <a:off x="5747675" y="5071220"/>
              <a:ext cx="335927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FFFFFF"/>
                      </a:gs>
                      <a:gs pos="30000">
                        <a:srgbClr val="FFFFFF"/>
                      </a:gs>
                    </a:gsLst>
                    <a:lin ang="5400000" scaled="0"/>
                  </a:gradFill>
                  <a:cs typeface="Segoe UI Semilight" panose="020B0402040204020203" pitchFamily="34" charset="0"/>
                </a:rPr>
                <a:t>Manual process</a:t>
              </a:r>
            </a:p>
          </p:txBody>
        </p:sp>
      </p:grpSp>
    </p:spTree>
    <p:extLst>
      <p:ext uri="{BB962C8B-B14F-4D97-AF65-F5344CB8AC3E}">
        <p14:creationId xmlns:p14="http://schemas.microsoft.com/office/powerpoint/2010/main" val="23178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3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1000"/>
                            </p:stCondLst>
                            <p:childTnLst>
                              <p:par>
                                <p:cTn id="18" presetID="2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left)">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41"/>
          <p:cNvSpPr>
            <a:spLocks noGrp="1"/>
          </p:cNvSpPr>
          <p:nvPr>
            <p:ph type="title"/>
          </p:nvPr>
        </p:nvSpPr>
        <p:spPr/>
        <p:txBody>
          <a:bodyPr/>
          <a:lstStyle/>
          <a:p>
            <a:r>
              <a:rPr lang="en-US" dirty="0"/>
              <a:t>Transform data into intelligent action</a:t>
            </a:r>
          </a:p>
        </p:txBody>
      </p:sp>
      <p:grpSp>
        <p:nvGrpSpPr>
          <p:cNvPr id="5" name="Group 4"/>
          <p:cNvGrpSpPr/>
          <p:nvPr/>
        </p:nvGrpSpPr>
        <p:grpSpPr>
          <a:xfrm>
            <a:off x="10611830" y="2367219"/>
            <a:ext cx="472961" cy="2176206"/>
            <a:chOff x="10611830" y="3082745"/>
            <a:chExt cx="472961" cy="2176206"/>
          </a:xfrm>
        </p:grpSpPr>
        <p:cxnSp>
          <p:nvCxnSpPr>
            <p:cNvPr id="6" name="Straight Connector 5"/>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7"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538017" y="5105507"/>
            <a:ext cx="2137748" cy="1005840"/>
            <a:chOff x="8538017" y="4739224"/>
            <a:chExt cx="2137748" cy="1005840"/>
          </a:xfrm>
        </p:grpSpPr>
        <p:sp>
          <p:nvSpPr>
            <p:cNvPr id="12" name="Rectangle 1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 name="Rectangle 12"/>
            <p:cNvSpPr/>
            <p:nvPr/>
          </p:nvSpPr>
          <p:spPr>
            <a:xfrm>
              <a:off x="9204619" y="5056791"/>
              <a:ext cx="1383584" cy="646331"/>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4" name="Group 13"/>
            <p:cNvGrpSpPr/>
            <p:nvPr/>
          </p:nvGrpSpPr>
          <p:grpSpPr>
            <a:xfrm>
              <a:off x="8754885" y="5208429"/>
              <a:ext cx="433307" cy="352792"/>
              <a:chOff x="-2530475" y="305948"/>
              <a:chExt cx="1119187" cy="911226"/>
            </a:xfrm>
            <a:solidFill>
              <a:schemeClr val="bg1"/>
            </a:solidFill>
          </p:grpSpPr>
          <p:sp>
            <p:nvSpPr>
              <p:cNvPr id="15"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22" name="Rectangle 21"/>
          <p:cNvSpPr/>
          <p:nvPr/>
        </p:nvSpPr>
        <p:spPr bwMode="auto">
          <a:xfrm>
            <a:off x="8538016" y="3991887"/>
            <a:ext cx="2137749" cy="1005840"/>
          </a:xfrm>
          <a:prstGeom prst="rect">
            <a:avLst/>
          </a:prstGeom>
          <a:solidFill>
            <a:srgbClr val="00B050"/>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23" name="Rectangle 22"/>
          <p:cNvSpPr/>
          <p:nvPr/>
        </p:nvSpPr>
        <p:spPr>
          <a:xfrm>
            <a:off x="9204619" y="4384893"/>
            <a:ext cx="881395"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24" name="Rectangle 23"/>
          <p:cNvSpPr/>
          <p:nvPr/>
        </p:nvSpPr>
        <p:spPr>
          <a:xfrm>
            <a:off x="9204619" y="4705441"/>
            <a:ext cx="935577" cy="276999"/>
          </a:xfrm>
          <a:prstGeom prst="rect">
            <a:avLst/>
          </a:prstGeom>
          <a:solidFill>
            <a:srgbClr val="00B050"/>
          </a:solidFill>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25" name="Group 24"/>
          <p:cNvGrpSpPr/>
          <p:nvPr/>
        </p:nvGrpSpPr>
        <p:grpSpPr>
          <a:xfrm>
            <a:off x="8892356" y="4390557"/>
            <a:ext cx="269629" cy="255077"/>
            <a:chOff x="3248025" y="1189989"/>
            <a:chExt cx="5153661" cy="4875531"/>
          </a:xfrm>
          <a:solidFill>
            <a:srgbClr val="00B050"/>
          </a:solidFill>
        </p:grpSpPr>
        <p:sp>
          <p:nvSpPr>
            <p:cNvPr id="41" name="Freeform 40"/>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43"/>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8883959" y="4743673"/>
            <a:ext cx="286422" cy="241797"/>
            <a:chOff x="4746173" y="1443591"/>
            <a:chExt cx="4626426" cy="3905623"/>
          </a:xfrm>
          <a:solidFill>
            <a:schemeClr val="bg1"/>
          </a:solidFill>
        </p:grpSpPr>
        <p:grpSp>
          <p:nvGrpSpPr>
            <p:cNvPr id="27" name="Group 386"/>
            <p:cNvGrpSpPr>
              <a:grpSpLocks noChangeAspect="1"/>
            </p:cNvGrpSpPr>
            <p:nvPr/>
          </p:nvGrpSpPr>
          <p:grpSpPr bwMode="auto">
            <a:xfrm>
              <a:off x="4746173" y="2973313"/>
              <a:ext cx="1414640" cy="2318440"/>
              <a:chOff x="-1261" y="1888"/>
              <a:chExt cx="576" cy="944"/>
            </a:xfrm>
            <a:grpFill/>
          </p:grpSpPr>
          <p:sp>
            <p:nvSpPr>
              <p:cNvPr id="38"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39"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40"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28" name="Group 27"/>
            <p:cNvGrpSpPr/>
            <p:nvPr/>
          </p:nvGrpSpPr>
          <p:grpSpPr>
            <a:xfrm>
              <a:off x="5345480" y="1443592"/>
              <a:ext cx="1381394" cy="1269128"/>
              <a:chOff x="5345480" y="1443592"/>
              <a:chExt cx="1381394" cy="1269128"/>
            </a:xfrm>
            <a:grpFill/>
          </p:grpSpPr>
          <p:sp>
            <p:nvSpPr>
              <p:cNvPr id="36" name="Bent Arrow 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rot="10800000">
              <a:off x="7049745" y="4080086"/>
              <a:ext cx="1381394" cy="1269128"/>
              <a:chOff x="5345480" y="1443592"/>
              <a:chExt cx="1381394" cy="1269128"/>
            </a:xfrm>
            <a:grpFill/>
          </p:grpSpPr>
          <p:sp>
            <p:nvSpPr>
              <p:cNvPr id="34" name="Bent Arrow 33"/>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Freeform 29"/>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8527913" y="2888721"/>
            <a:ext cx="2147853" cy="1005840"/>
            <a:chOff x="8527913" y="2888721"/>
            <a:chExt cx="2147853" cy="1005840"/>
          </a:xfrm>
        </p:grpSpPr>
        <p:sp>
          <p:nvSpPr>
            <p:cNvPr id="47" name="Rectangle 46"/>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48" name="Rectangle 47"/>
            <p:cNvSpPr/>
            <p:nvPr/>
          </p:nvSpPr>
          <p:spPr>
            <a:xfrm>
              <a:off x="9194516" y="3376977"/>
              <a:ext cx="687945"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49" name="Picture 48" descr="http://winaero.com/blog/wp-content/uploads/2015/01/cortana-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8538017" y="1787678"/>
            <a:ext cx="2137750" cy="1005840"/>
            <a:chOff x="8538017" y="1787678"/>
            <a:chExt cx="2137750" cy="1005840"/>
          </a:xfrm>
        </p:grpSpPr>
        <p:sp>
          <p:nvSpPr>
            <p:cNvPr id="51" name="Rectangle 50"/>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52" name="Group 51"/>
            <p:cNvGrpSpPr/>
            <p:nvPr/>
          </p:nvGrpSpPr>
          <p:grpSpPr>
            <a:xfrm>
              <a:off x="8847475" y="2434373"/>
              <a:ext cx="399110" cy="255091"/>
              <a:chOff x="4481847" y="2708926"/>
              <a:chExt cx="673103" cy="430214"/>
            </a:xfrm>
            <a:solidFill>
              <a:schemeClr val="bg1"/>
            </a:solidFill>
          </p:grpSpPr>
          <p:sp>
            <p:nvSpPr>
              <p:cNvPr id="5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3" name="Rectangle 52"/>
            <p:cNvSpPr/>
            <p:nvPr/>
          </p:nvSpPr>
          <p:spPr>
            <a:xfrm>
              <a:off x="9204619" y="2421304"/>
              <a:ext cx="726096" cy="276999"/>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59" name="Group 58"/>
          <p:cNvGrpSpPr/>
          <p:nvPr/>
        </p:nvGrpSpPr>
        <p:grpSpPr>
          <a:xfrm>
            <a:off x="6277916" y="1790395"/>
            <a:ext cx="2370146" cy="4320099"/>
            <a:chOff x="6277916" y="1790395"/>
            <a:chExt cx="2370146" cy="4320099"/>
          </a:xfrm>
        </p:grpSpPr>
        <p:sp>
          <p:nvSpPr>
            <p:cNvPr id="60" name="Rectangle 59"/>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61" name="Picture 6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64" name="Rectangle 63"/>
            <p:cNvSpPr/>
            <p:nvPr/>
          </p:nvSpPr>
          <p:spPr>
            <a:xfrm>
              <a:off x="6767968" y="2860458"/>
              <a:ext cx="1297791"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65" name="Rectangle 64"/>
            <p:cNvSpPr/>
            <p:nvPr/>
          </p:nvSpPr>
          <p:spPr>
            <a:xfrm>
              <a:off x="6808759" y="3900664"/>
              <a:ext cx="1439497"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66" name="Rectangle 65"/>
            <p:cNvSpPr/>
            <p:nvPr/>
          </p:nvSpPr>
          <p:spPr>
            <a:xfrm>
              <a:off x="6808759" y="4922306"/>
              <a:ext cx="1205010"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67" name="Group 66"/>
            <p:cNvGrpSpPr/>
            <p:nvPr/>
          </p:nvGrpSpPr>
          <p:grpSpPr>
            <a:xfrm>
              <a:off x="8352819" y="2143445"/>
              <a:ext cx="295243" cy="1834529"/>
              <a:chOff x="3832324" y="5254390"/>
              <a:chExt cx="295243" cy="1834529"/>
            </a:xfrm>
          </p:grpSpPr>
          <p:sp>
            <p:nvSpPr>
              <p:cNvPr id="75" name="Isosceles Triangle 7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352819" y="4071625"/>
              <a:ext cx="295243" cy="853675"/>
              <a:chOff x="3832324" y="5673490"/>
              <a:chExt cx="295243" cy="853675"/>
            </a:xfrm>
          </p:grpSpPr>
          <p:sp>
            <p:nvSpPr>
              <p:cNvPr id="73" name="Isosceles Triangle 72"/>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4" name="Isosceles Triangle 73"/>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352819" y="5171433"/>
              <a:ext cx="295243" cy="853675"/>
              <a:chOff x="3832324" y="5397265"/>
              <a:chExt cx="295243" cy="853675"/>
            </a:xfrm>
          </p:grpSpPr>
          <p:sp>
            <p:nvSpPr>
              <p:cNvPr id="71" name="Isosceles Triangle 70"/>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Isosceles Triangle 71"/>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79" name="Rectangle 78"/>
          <p:cNvSpPr/>
          <p:nvPr/>
        </p:nvSpPr>
        <p:spPr>
          <a:xfrm>
            <a:off x="401528" y="6200099"/>
            <a:ext cx="655144"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DATA</a:t>
            </a:r>
          </a:p>
        </p:txBody>
      </p:sp>
      <p:grpSp>
        <p:nvGrpSpPr>
          <p:cNvPr id="80" name="Group 79"/>
          <p:cNvGrpSpPr/>
          <p:nvPr/>
        </p:nvGrpSpPr>
        <p:grpSpPr>
          <a:xfrm>
            <a:off x="276231" y="2132701"/>
            <a:ext cx="1551146" cy="3814147"/>
            <a:chOff x="276231" y="2132701"/>
            <a:chExt cx="1551146" cy="3814147"/>
          </a:xfrm>
        </p:grpSpPr>
        <p:cxnSp>
          <p:nvCxnSpPr>
            <p:cNvPr id="81" name="Straight Connector 80"/>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5"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6" name="TextBox 85"/>
            <p:cNvSpPr txBox="1"/>
            <p:nvPr/>
          </p:nvSpPr>
          <p:spPr>
            <a:xfrm>
              <a:off x="290952" y="2519818"/>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Business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7" name="TextBox 86"/>
            <p:cNvSpPr txBox="1"/>
            <p:nvPr/>
          </p:nvSpPr>
          <p:spPr>
            <a:xfrm>
              <a:off x="286638" y="4033285"/>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Custom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apps</a:t>
              </a:r>
            </a:p>
          </p:txBody>
        </p:sp>
        <p:sp>
          <p:nvSpPr>
            <p:cNvPr id="88"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9" name="TextBox 88"/>
            <p:cNvSpPr txBox="1"/>
            <p:nvPr/>
          </p:nvSpPr>
          <p:spPr>
            <a:xfrm>
              <a:off x="276231" y="5332876"/>
              <a:ext cx="1551146"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Sensors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and devices</a:t>
              </a:r>
            </a:p>
          </p:txBody>
        </p:sp>
        <p:sp>
          <p:nvSpPr>
            <p:cNvPr id="90"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91" name="Rectangle 90"/>
          <p:cNvSpPr/>
          <p:nvPr/>
        </p:nvSpPr>
        <p:spPr>
          <a:xfrm>
            <a:off x="5299704" y="6200099"/>
            <a:ext cx="1436110"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INTELLIGENCE</a:t>
            </a:r>
          </a:p>
        </p:txBody>
      </p:sp>
      <p:sp>
        <p:nvSpPr>
          <p:cNvPr id="92" name="Right Arrow 9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sp>
        <p:nvSpPr>
          <p:cNvPr id="93" name="Rectangle 92"/>
          <p:cNvSpPr/>
          <p:nvPr/>
        </p:nvSpPr>
        <p:spPr>
          <a:xfrm>
            <a:off x="11134322" y="6200099"/>
            <a:ext cx="894496" cy="345163"/>
          </a:xfrm>
          <a:prstGeom prst="rect">
            <a:avLst/>
          </a:prstGeom>
        </p:spPr>
        <p:txBody>
          <a:bodyPr wrap="none">
            <a:spAutoFit/>
          </a:bodyPr>
          <a:lstStyle/>
          <a:p>
            <a:pPr algn="ctr" defTabSz="725012">
              <a:spcBef>
                <a:spcPct val="0"/>
              </a:spcBef>
              <a:spcAft>
                <a:spcPct val="35000"/>
              </a:spcAft>
            </a:pPr>
            <a:r>
              <a:rPr lang="en-US" sz="1599" b="1" spc="-30" dirty="0">
                <a:latin typeface="Segoe UI Semilight" panose="020B0402040204020203" pitchFamily="34" charset="0"/>
                <a:cs typeface="Segoe UI Semilight" panose="020B0402040204020203" pitchFamily="34" charset="0"/>
              </a:rPr>
              <a:t>ACTION</a:t>
            </a:r>
          </a:p>
        </p:txBody>
      </p:sp>
      <p:grpSp>
        <p:nvGrpSpPr>
          <p:cNvPr id="94" name="Group 93"/>
          <p:cNvGrpSpPr/>
          <p:nvPr/>
        </p:nvGrpSpPr>
        <p:grpSpPr>
          <a:xfrm>
            <a:off x="10920388" y="3076176"/>
            <a:ext cx="1239881" cy="1054416"/>
            <a:chOff x="10920388" y="2780901"/>
            <a:chExt cx="1239881" cy="1054416"/>
          </a:xfrm>
        </p:grpSpPr>
        <p:grpSp>
          <p:nvGrpSpPr>
            <p:cNvPr id="95" name="Group 94"/>
            <p:cNvGrpSpPr/>
            <p:nvPr/>
          </p:nvGrpSpPr>
          <p:grpSpPr>
            <a:xfrm>
              <a:off x="11311238" y="2780901"/>
              <a:ext cx="458181" cy="590870"/>
              <a:chOff x="8824650" y="2294433"/>
              <a:chExt cx="368737" cy="475523"/>
            </a:xfrm>
          </p:grpSpPr>
          <p:sp>
            <p:nvSpPr>
              <p:cNvPr id="9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9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grpSp>
        <p:sp>
          <p:nvSpPr>
            <p:cNvPr id="96" name="TextBox 95"/>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People</a:t>
              </a:r>
            </a:p>
          </p:txBody>
        </p:sp>
      </p:grpSp>
      <p:grpSp>
        <p:nvGrpSpPr>
          <p:cNvPr id="99" name="Group 98"/>
          <p:cNvGrpSpPr/>
          <p:nvPr/>
        </p:nvGrpSpPr>
        <p:grpSpPr>
          <a:xfrm>
            <a:off x="11084791" y="4760710"/>
            <a:ext cx="1077047" cy="1308658"/>
            <a:chOff x="11084791" y="4760710"/>
            <a:chExt cx="1077047" cy="1308658"/>
          </a:xfrm>
        </p:grpSpPr>
        <p:grpSp>
          <p:nvGrpSpPr>
            <p:cNvPr id="100" name="Group 99"/>
            <p:cNvGrpSpPr/>
            <p:nvPr/>
          </p:nvGrpSpPr>
          <p:grpSpPr>
            <a:xfrm>
              <a:off x="11311897" y="4760710"/>
              <a:ext cx="503712" cy="783392"/>
              <a:chOff x="8597110" y="4718972"/>
              <a:chExt cx="361215" cy="561776"/>
            </a:xfrm>
          </p:grpSpPr>
          <p:sp>
            <p:nvSpPr>
              <p:cNvPr id="102"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3"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sp>
            <p:nvSpPr>
              <p:cNvPr id="104"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pPr defTabSz="932563"/>
                <a:endParaRPr lang="en-US"/>
              </a:p>
            </p:txBody>
          </p:sp>
        </p:grpSp>
        <p:sp>
          <p:nvSpPr>
            <p:cNvPr id="101" name="TextBox 100"/>
            <p:cNvSpPr txBox="1"/>
            <p:nvPr/>
          </p:nvSpPr>
          <p:spPr>
            <a:xfrm>
              <a:off x="11084791" y="5455396"/>
              <a:ext cx="1077047"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dirty="0">
                  <a:latin typeface="Segoe UI Semilight" panose="020B0402040204020203" pitchFamily="34" charset="0"/>
                  <a:cs typeface="Segoe UI Semilight" panose="020B0402040204020203" pitchFamily="34" charset="0"/>
                </a:rPr>
                <a:t>Automated </a:t>
              </a:r>
              <a:br>
                <a:rPr lang="en-US" sz="1150" spc="-30" dirty="0">
                  <a:latin typeface="Segoe UI Semilight" panose="020B0402040204020203" pitchFamily="34" charset="0"/>
                  <a:cs typeface="Segoe UI Semilight" panose="020B0402040204020203" pitchFamily="34" charset="0"/>
                </a:rPr>
              </a:br>
              <a:r>
                <a:rPr lang="en-US" sz="1150" spc="-30" dirty="0">
                  <a:latin typeface="Segoe UI Semilight" panose="020B0402040204020203" pitchFamily="34" charset="0"/>
                  <a:cs typeface="Segoe UI Semilight" panose="020B0402040204020203" pitchFamily="34" charset="0"/>
                </a:rPr>
                <a:t>Systems</a:t>
              </a:r>
            </a:p>
          </p:txBody>
        </p:sp>
      </p:grpSp>
      <p:sp>
        <p:nvSpPr>
          <p:cNvPr id="105" name="Right Arrow 104"/>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solidFill>
                <a:schemeClr val="tx1"/>
              </a:solidFill>
              <a:ea typeface="Segoe UI" pitchFamily="34" charset="0"/>
              <a:cs typeface="Segoe UI" pitchFamily="34" charset="0"/>
            </a:endParaRPr>
          </a:p>
        </p:txBody>
      </p:sp>
      <p:grpSp>
        <p:nvGrpSpPr>
          <p:cNvPr id="106" name="Group 105"/>
          <p:cNvGrpSpPr/>
          <p:nvPr/>
        </p:nvGrpSpPr>
        <p:grpSpPr>
          <a:xfrm>
            <a:off x="4015367" y="1790395"/>
            <a:ext cx="2374749" cy="4320099"/>
            <a:chOff x="4015367" y="1790395"/>
            <a:chExt cx="2374749" cy="4320099"/>
          </a:xfrm>
        </p:grpSpPr>
        <p:sp>
          <p:nvSpPr>
            <p:cNvPr id="107" name="Rectangle 106"/>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108"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ounded Rectangle 108"/>
            <p:cNvSpPr/>
            <p:nvPr/>
          </p:nvSpPr>
          <p:spPr bwMode="auto">
            <a:xfrm>
              <a:off x="4149766" y="3430749"/>
              <a:ext cx="331473" cy="33147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a:xfrm>
              <a:off x="4508069" y="3352325"/>
              <a:ext cx="79778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200" dirty="0">
                <a:gradFill>
                  <a:gsLst>
                    <a:gs pos="0">
                      <a:srgbClr val="FFFFFF"/>
                    </a:gs>
                    <a:gs pos="100000">
                      <a:srgbClr val="FFFFFF"/>
                    </a:gs>
                  </a:gsLst>
                  <a:lin ang="5400000" scaled="0"/>
                </a:gradFill>
              </a:endParaRPr>
            </a:p>
          </p:txBody>
        </p:sp>
        <p:sp>
          <p:nvSpPr>
            <p:cNvPr id="127" name="Rectangle 126"/>
            <p:cNvSpPr/>
            <p:nvPr/>
          </p:nvSpPr>
          <p:spPr>
            <a:xfrm>
              <a:off x="4489683" y="4446182"/>
              <a:ext cx="1463542" cy="453970"/>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50" dirty="0">
                <a:gradFill>
                  <a:gsLst>
                    <a:gs pos="0">
                      <a:srgbClr val="FFFFFF"/>
                    </a:gs>
                    <a:gs pos="100000">
                      <a:srgbClr val="FFFFFF"/>
                    </a:gs>
                  </a:gsLst>
                  <a:lin ang="5400000" scaled="0"/>
                </a:gradFill>
              </a:endParaRPr>
            </a:p>
          </p:txBody>
        </p:sp>
        <p:grpSp>
          <p:nvGrpSpPr>
            <p:cNvPr id="128" name="Group 127"/>
            <p:cNvGrpSpPr/>
            <p:nvPr/>
          </p:nvGrpSpPr>
          <p:grpSpPr>
            <a:xfrm>
              <a:off x="6094873" y="5254390"/>
              <a:ext cx="295243" cy="853675"/>
              <a:chOff x="3832324" y="5254390"/>
              <a:chExt cx="295243" cy="853675"/>
            </a:xfrm>
          </p:grpSpPr>
          <p:sp>
            <p:nvSpPr>
              <p:cNvPr id="129" name="Isosceles Triangle 12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Isosceles Triangle 129"/>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1" name="Group 130"/>
          <p:cNvGrpSpPr/>
          <p:nvPr/>
        </p:nvGrpSpPr>
        <p:grpSpPr>
          <a:xfrm>
            <a:off x="1755266" y="1790395"/>
            <a:ext cx="2372301" cy="4320099"/>
            <a:chOff x="1755266" y="1790395"/>
            <a:chExt cx="2372301" cy="4320099"/>
          </a:xfrm>
        </p:grpSpPr>
        <p:sp>
          <p:nvSpPr>
            <p:cNvPr id="132" name="Rectangle 131"/>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133" name="Picture 132"/>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134"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dirty="0">
                <a:solidFill>
                  <a:srgbClr val="000000"/>
                </a:solidFill>
                <a:ea typeface="MS PGothic" charset="0"/>
              </a:endParaRPr>
            </a:p>
          </p:txBody>
        </p:sp>
        <p:pic>
          <p:nvPicPr>
            <p:cNvPr id="135" name="Picture 134"/>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136" name="Rectangle 135"/>
            <p:cNvSpPr/>
            <p:nvPr/>
          </p:nvSpPr>
          <p:spPr>
            <a:xfrm>
              <a:off x="2295424" y="2888599"/>
              <a:ext cx="1009122"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200" dirty="0">
                <a:gradFill>
                  <a:gsLst>
                    <a:gs pos="0">
                      <a:srgbClr val="FFFFFF"/>
                    </a:gs>
                    <a:gs pos="100000">
                      <a:srgbClr val="FFFFFF"/>
                    </a:gs>
                  </a:gsLst>
                  <a:lin ang="5400000" scaled="0"/>
                </a:gradFill>
              </a:endParaRPr>
            </a:p>
          </p:txBody>
        </p:sp>
        <p:sp>
          <p:nvSpPr>
            <p:cNvPr id="137" name="Rectangle 136"/>
            <p:cNvSpPr/>
            <p:nvPr/>
          </p:nvSpPr>
          <p:spPr>
            <a:xfrm>
              <a:off x="2295424" y="3922283"/>
              <a:ext cx="999313"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200" dirty="0">
                <a:gradFill>
                  <a:gsLst>
                    <a:gs pos="0">
                      <a:srgbClr val="FFFFFF"/>
                    </a:gs>
                    <a:gs pos="100000">
                      <a:srgbClr val="FFFFFF"/>
                    </a:gs>
                  </a:gsLst>
                  <a:lin ang="5400000" scaled="0"/>
                </a:gradFill>
              </a:endParaRPr>
            </a:p>
          </p:txBody>
        </p:sp>
        <p:sp>
          <p:nvSpPr>
            <p:cNvPr id="138" name="Rectangle 137"/>
            <p:cNvSpPr/>
            <p:nvPr/>
          </p:nvSpPr>
          <p:spPr>
            <a:xfrm>
              <a:off x="2295424" y="4954772"/>
              <a:ext cx="833626" cy="461665"/>
            </a:xfrm>
            <a:prstGeom prst="rect">
              <a:avLst/>
            </a:prstGeom>
          </p:spPr>
          <p:txBody>
            <a:bodyPr wrap="none">
              <a:spAutoFit/>
            </a:bodyPr>
            <a:lstStyle/>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200" dirty="0">
                <a:gradFill>
                  <a:gsLst>
                    <a:gs pos="0">
                      <a:srgbClr val="FFFFFF"/>
                    </a:gs>
                    <a:gs pos="100000">
                      <a:srgbClr val="FFFFFF"/>
                    </a:gs>
                  </a:gsLst>
                  <a:lin ang="5400000" scaled="0"/>
                </a:gradFill>
              </a:endParaRPr>
            </a:p>
          </p:txBody>
        </p:sp>
        <p:grpSp>
          <p:nvGrpSpPr>
            <p:cNvPr id="139" name="Group 138"/>
            <p:cNvGrpSpPr/>
            <p:nvPr/>
          </p:nvGrpSpPr>
          <p:grpSpPr>
            <a:xfrm>
              <a:off x="3832324" y="5254390"/>
              <a:ext cx="295243" cy="853675"/>
              <a:chOff x="3832324" y="5254390"/>
              <a:chExt cx="295243" cy="853675"/>
            </a:xfrm>
          </p:grpSpPr>
          <p:sp>
            <p:nvSpPr>
              <p:cNvPr id="140" name="Isosceles Triangle 139"/>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1" name="Isosceles Triangle 14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958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fade">
                                      <p:cBhvr>
                                        <p:cTn id="14" dur="500"/>
                                        <p:tgtEl>
                                          <p:spTgt spid="13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500"/>
                                        <p:tgtEl>
                                          <p:spTgt spid="92"/>
                                        </p:tgtEl>
                                      </p:cBhvr>
                                    </p:animEffect>
                                  </p:childTnLst>
                                </p:cTn>
                              </p:par>
                              <p:par>
                                <p:cTn id="18" presetID="10" presetClass="entr" presetSubtype="0" fill="hold" nodeType="withEffect">
                                  <p:stCondLst>
                                    <p:cond delay="100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left)">
                                      <p:cBhvr>
                                        <p:cTn id="30" dur="1600"/>
                                        <p:tgtEl>
                                          <p:spTgt spid="105"/>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5300"/>
                            </p:stCondLst>
                            <p:childTnLst>
                              <p:par>
                                <p:cTn id="44" presetID="2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par>
                          <p:cTn id="50" fill="hold">
                            <p:stCondLst>
                              <p:cond delay="580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93"/>
                                        </p:tgtEl>
                                        <p:attrNameLst>
                                          <p:attrName>style.visibility</p:attrName>
                                        </p:attrNameLst>
                                      </p:cBhvr>
                                      <p:to>
                                        <p:strVal val="visible"/>
                                      </p:to>
                                    </p:set>
                                    <p:animEffect transition="in" filter="fade">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1" grpId="0"/>
      <p:bldP spid="92" grpId="0" animBg="1"/>
      <p:bldP spid="93" grpId="0"/>
      <p:bldP spid="1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7327" y="2709745"/>
            <a:ext cx="5032273" cy="3804889"/>
          </a:xfrm>
          <a:prstGeom prst="rect">
            <a:avLst/>
          </a:prstGeom>
        </p:spPr>
      </p:pic>
      <p:sp>
        <p:nvSpPr>
          <p:cNvPr id="4" name="Title 3"/>
          <p:cNvSpPr>
            <a:spLocks noGrp="1"/>
          </p:cNvSpPr>
          <p:nvPr>
            <p:ph type="title"/>
          </p:nvPr>
        </p:nvSpPr>
        <p:spPr/>
        <p:txBody>
          <a:bodyPr/>
          <a:lstStyle/>
          <a:p>
            <a:r>
              <a:rPr lang="en-US" dirty="0"/>
              <a:t>Microsoft Azure Machine Learning</a:t>
            </a:r>
          </a:p>
        </p:txBody>
      </p:sp>
      <p:sp>
        <p:nvSpPr>
          <p:cNvPr id="5" name="Content Placeholder 4"/>
          <p:cNvSpPr>
            <a:spLocks noGrp="1"/>
          </p:cNvSpPr>
          <p:nvPr>
            <p:ph idx="1"/>
          </p:nvPr>
        </p:nvSpPr>
        <p:spPr/>
        <p:txBody>
          <a:bodyPr>
            <a:normAutofit fontScale="92500" lnSpcReduction="10000"/>
          </a:bodyPr>
          <a:lstStyle/>
          <a:p>
            <a:pPr>
              <a:lnSpc>
                <a:spcPct val="150000"/>
              </a:lnSpc>
            </a:pPr>
            <a:r>
              <a:rPr lang="en-US" sz="3200" dirty="0"/>
              <a:t>Web based UI accessible from different browsers</a:t>
            </a:r>
          </a:p>
          <a:p>
            <a:pPr>
              <a:lnSpc>
                <a:spcPct val="150000"/>
              </a:lnSpc>
            </a:pPr>
            <a:r>
              <a:rPr lang="en-US" sz="3200" dirty="0" err="1" smtClean="0"/>
              <a:t>Share|collaborate</a:t>
            </a:r>
            <a:r>
              <a:rPr lang="en-US" sz="3200" dirty="0" smtClean="0"/>
              <a:t> </a:t>
            </a:r>
            <a:r>
              <a:rPr lang="en-US" sz="3200" dirty="0"/>
              <a:t>to any other ML workspace</a:t>
            </a:r>
          </a:p>
          <a:p>
            <a:pPr>
              <a:lnSpc>
                <a:spcPct val="150000"/>
              </a:lnSpc>
            </a:pPr>
            <a:r>
              <a:rPr lang="en-US" sz="3200" dirty="0" err="1"/>
              <a:t>Drag&amp;Drop</a:t>
            </a:r>
            <a:r>
              <a:rPr lang="en-US" sz="3200" dirty="0"/>
              <a:t> visual </a:t>
            </a:r>
            <a:r>
              <a:rPr lang="en-US" sz="3200" dirty="0" err="1" smtClean="0"/>
              <a:t>design|development</a:t>
            </a:r>
            <a:endParaRPr lang="en-US" sz="3200" dirty="0"/>
          </a:p>
          <a:p>
            <a:pPr>
              <a:lnSpc>
                <a:spcPct val="150000"/>
              </a:lnSpc>
            </a:pPr>
            <a:r>
              <a:rPr lang="en-US" sz="3200" dirty="0"/>
              <a:t>Wide range of ML Algorithms catalog</a:t>
            </a:r>
          </a:p>
          <a:p>
            <a:pPr>
              <a:lnSpc>
                <a:spcPct val="150000"/>
              </a:lnSpc>
            </a:pPr>
            <a:r>
              <a:rPr lang="en-US" sz="3200" dirty="0"/>
              <a:t>Extend with OSS </a:t>
            </a:r>
            <a:r>
              <a:rPr lang="en-US" sz="3200" dirty="0" err="1"/>
              <a:t>R|Python</a:t>
            </a:r>
            <a:r>
              <a:rPr lang="en-US" sz="3200" dirty="0"/>
              <a:t> scripts</a:t>
            </a:r>
          </a:p>
          <a:p>
            <a:pPr>
              <a:lnSpc>
                <a:spcPct val="150000"/>
              </a:lnSpc>
            </a:pPr>
            <a:r>
              <a:rPr lang="en-US" sz="3200" dirty="0" err="1" smtClean="0"/>
              <a:t>Share|Document</a:t>
            </a:r>
            <a:r>
              <a:rPr lang="en-US" sz="3200" dirty="0" smtClean="0"/>
              <a:t> </a:t>
            </a:r>
            <a:r>
              <a:rPr lang="en-US" sz="3200" dirty="0"/>
              <a:t>with </a:t>
            </a:r>
            <a:r>
              <a:rPr lang="en-US" sz="3200" dirty="0" err="1" smtClean="0"/>
              <a:t>IPython|Jupyter</a:t>
            </a:r>
            <a:endParaRPr lang="en-US" sz="3200" dirty="0"/>
          </a:p>
          <a:p>
            <a:pPr>
              <a:lnSpc>
                <a:spcPct val="150000"/>
              </a:lnSpc>
            </a:pPr>
            <a:r>
              <a:rPr lang="en-US" sz="3200" dirty="0" err="1" smtClean="0"/>
              <a:t>Deploy|Publish</a:t>
            </a:r>
            <a:r>
              <a:rPr lang="en-US" sz="3200" dirty="0" err="1"/>
              <a:t>|</a:t>
            </a:r>
            <a:r>
              <a:rPr lang="en-US" sz="3200" dirty="0" err="1" smtClean="0"/>
              <a:t>Scale</a:t>
            </a:r>
            <a:r>
              <a:rPr lang="en-US" sz="3200" dirty="0" smtClean="0"/>
              <a:t> </a:t>
            </a:r>
            <a:r>
              <a:rPr lang="en-US" sz="3200" dirty="0"/>
              <a:t>rapidly (APIs)</a:t>
            </a:r>
          </a:p>
        </p:txBody>
      </p:sp>
    </p:spTree>
    <p:extLst>
      <p:ext uri="{BB962C8B-B14F-4D97-AF65-F5344CB8AC3E}">
        <p14:creationId xmlns:p14="http://schemas.microsoft.com/office/powerpoint/2010/main" val="14601136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sz="5100" dirty="0">
                <a:gradFill>
                  <a:gsLst>
                    <a:gs pos="6195">
                      <a:prstClr val="black"/>
                    </a:gs>
                    <a:gs pos="26000">
                      <a:prstClr val="black"/>
                    </a:gs>
                  </a:gsLst>
                  <a:lin ang="5400000" scaled="0"/>
                </a:gradFill>
              </a:rPr>
              <a:t>Microsoft Azure Machine Learning </a:t>
            </a:r>
            <a:br>
              <a:rPr lang="en-US" sz="5100" dirty="0">
                <a:gradFill>
                  <a:gsLst>
                    <a:gs pos="6195">
                      <a:prstClr val="black"/>
                    </a:gs>
                    <a:gs pos="26000">
                      <a:prstClr val="black"/>
                    </a:gs>
                  </a:gsLst>
                  <a:lin ang="5400000" scaled="0"/>
                </a:gradFill>
              </a:rPr>
            </a:br>
            <a:r>
              <a:rPr lang="en-US" sz="3200" dirty="0">
                <a:gradFill>
                  <a:gsLst>
                    <a:gs pos="6195">
                      <a:prstClr val="black"/>
                    </a:gs>
                    <a:gs pos="26000">
                      <a:prstClr val="black"/>
                    </a:gs>
                  </a:gsLst>
                  <a:lin ang="5400000" scaled="0"/>
                </a:gradFill>
              </a:rPr>
              <a:t>Built for a cloud-first, mobile-first world</a:t>
            </a:r>
            <a:endParaRPr lang="en-US" dirty="0"/>
          </a:p>
        </p:txBody>
      </p:sp>
      <p:sp>
        <p:nvSpPr>
          <p:cNvPr id="4" name="Rectangle 3"/>
          <p:cNvSpPr/>
          <p:nvPr/>
        </p:nvSpPr>
        <p:spPr bwMode="auto">
          <a:xfrm>
            <a:off x="415241" y="2419405"/>
            <a:ext cx="2778917" cy="29582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Fully </a:t>
            </a:r>
            <a:br>
              <a:rPr lang="en-US" sz="3137" dirty="0">
                <a:solidFill>
                  <a:srgbClr val="FFFFFF"/>
                </a:solidFill>
                <a:latin typeface="Segoe UI Light"/>
                <a:ea typeface="Segoe UI" pitchFamily="34" charset="0"/>
                <a:cs typeface="Segoe UI" pitchFamily="34" charset="0"/>
              </a:rPr>
            </a:br>
            <a:r>
              <a:rPr lang="en-US" sz="3137" dirty="0">
                <a:solidFill>
                  <a:srgbClr val="FFFFFF"/>
                </a:solidFill>
                <a:latin typeface="Segoe UI Light"/>
                <a:ea typeface="Segoe UI" pitchFamily="34" charset="0"/>
                <a:cs typeface="Segoe UI" pitchFamily="34" charset="0"/>
              </a:rPr>
              <a:t>managed</a:t>
            </a: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a:p>
            <a:pPr defTabSz="914102" fontAlgn="base">
              <a:spcBef>
                <a:spcPts val="588"/>
              </a:spcBef>
              <a:spcAft>
                <a:spcPct val="0"/>
              </a:spcAft>
            </a:pPr>
            <a:endParaRPr lang="en-US" sz="1961" dirty="0">
              <a:solidFill>
                <a:srgbClr val="FFFFFF"/>
              </a:solidFill>
              <a:ea typeface="Segoe UI" pitchFamily="34" charset="0"/>
              <a:cs typeface="Segoe UI" pitchFamily="34" charset="0"/>
            </a:endParaRPr>
          </a:p>
        </p:txBody>
      </p:sp>
      <p:sp>
        <p:nvSpPr>
          <p:cNvPr id="5" name="Rectangle 4"/>
          <p:cNvSpPr/>
          <p:nvPr/>
        </p:nvSpPr>
        <p:spPr bwMode="auto">
          <a:xfrm>
            <a:off x="3194158" y="2419405"/>
            <a:ext cx="2778917" cy="2958202"/>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Integrated</a:t>
            </a:r>
          </a:p>
        </p:txBody>
      </p:sp>
      <p:sp>
        <p:nvSpPr>
          <p:cNvPr id="6" name="Rectangle 5"/>
          <p:cNvSpPr/>
          <p:nvPr/>
        </p:nvSpPr>
        <p:spPr bwMode="auto">
          <a:xfrm>
            <a:off x="5973074" y="2419405"/>
            <a:ext cx="2936845" cy="2958202"/>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039" dirty="0">
                <a:solidFill>
                  <a:srgbClr val="FFFFFF"/>
                </a:solidFill>
                <a:latin typeface="Segoe UI Light"/>
                <a:ea typeface="Segoe UI" pitchFamily="34" charset="0"/>
                <a:cs typeface="Segoe UI" pitchFamily="34" charset="0"/>
              </a:rPr>
              <a:t>Flexible </a:t>
            </a:r>
          </a:p>
        </p:txBody>
      </p:sp>
      <p:sp>
        <p:nvSpPr>
          <p:cNvPr id="7" name="Rectangle 6"/>
          <p:cNvSpPr/>
          <p:nvPr/>
        </p:nvSpPr>
        <p:spPr bwMode="auto">
          <a:xfrm>
            <a:off x="8751992" y="2419405"/>
            <a:ext cx="2778917" cy="2958202"/>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ts val="1176"/>
              </a:spcAft>
            </a:pPr>
            <a:r>
              <a:rPr lang="en-US" sz="3137" dirty="0">
                <a:solidFill>
                  <a:srgbClr val="FFFFFF"/>
                </a:solidFill>
                <a:latin typeface="Segoe UI Light"/>
                <a:ea typeface="Segoe UI" pitchFamily="34" charset="0"/>
                <a:cs typeface="Segoe UI" pitchFamily="34" charset="0"/>
              </a:rPr>
              <a:t>Deploy in minutes</a:t>
            </a:r>
          </a:p>
        </p:txBody>
      </p:sp>
      <p:sp>
        <p:nvSpPr>
          <p:cNvPr id="8" name="Rectangle 7"/>
          <p:cNvSpPr/>
          <p:nvPr/>
        </p:nvSpPr>
        <p:spPr>
          <a:xfrm>
            <a:off x="385852" y="3806004"/>
            <a:ext cx="26077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No software to install, no hardware </a:t>
            </a:r>
            <a:r>
              <a:rPr lang="en-US" sz="1765" spc="-98" dirty="0">
                <a:solidFill>
                  <a:srgbClr val="FFFFFF"/>
                </a:solidFill>
                <a:ea typeface="Segoe UI" pitchFamily="34" charset="0"/>
                <a:cs typeface="Segoe UI" pitchFamily="34" charset="0"/>
              </a:rPr>
              <a:t>to manage,</a:t>
            </a:r>
            <a:r>
              <a:rPr lang="en-US" sz="1765" dirty="0">
                <a:solidFill>
                  <a:srgbClr val="FFFFFF"/>
                </a:solidFill>
                <a:ea typeface="Segoe UI" pitchFamily="34" charset="0"/>
                <a:cs typeface="Segoe UI" pitchFamily="34" charset="0"/>
              </a:rPr>
              <a:t> all you need is an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Azure subscription. </a:t>
            </a:r>
          </a:p>
        </p:txBody>
      </p:sp>
      <p:sp>
        <p:nvSpPr>
          <p:cNvPr id="9" name="Rectangle 8"/>
          <p:cNvSpPr/>
          <p:nvPr/>
        </p:nvSpPr>
        <p:spPr>
          <a:xfrm>
            <a:off x="3164767" y="3806003"/>
            <a:ext cx="2777982" cy="1176733"/>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Drag, drop and connect interface. Data sources with just a drop down; run across any data. </a:t>
            </a:r>
          </a:p>
        </p:txBody>
      </p:sp>
      <p:sp>
        <p:nvSpPr>
          <p:cNvPr id="10" name="Rectangle 9"/>
          <p:cNvSpPr/>
          <p:nvPr/>
        </p:nvSpPr>
        <p:spPr>
          <a:xfrm>
            <a:off x="5943684" y="3806002"/>
            <a:ext cx="2748591"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Built-in collection of best of breed algorithms with no coding required. Drop in custom R or use popular CRAN packages.</a:t>
            </a:r>
          </a:p>
        </p:txBody>
      </p:sp>
      <p:sp>
        <p:nvSpPr>
          <p:cNvPr id="11" name="Rectangle 10"/>
          <p:cNvSpPr/>
          <p:nvPr/>
        </p:nvSpPr>
        <p:spPr>
          <a:xfrm>
            <a:off x="8723537" y="3806002"/>
            <a:ext cx="2607782" cy="1448287"/>
          </a:xfrm>
          <a:prstGeom prst="rect">
            <a:avLst/>
          </a:prstGeom>
        </p:spPr>
        <p:txBody>
          <a:bodyPr wrap="square" lIns="179285">
            <a:spAutoFit/>
          </a:bodyPr>
          <a:lstStyle/>
          <a:p>
            <a:pPr defTabSz="914102" fontAlgn="base">
              <a:spcBef>
                <a:spcPts val="588"/>
              </a:spcBef>
              <a:spcAft>
                <a:spcPct val="0"/>
              </a:spcAft>
            </a:pPr>
            <a:r>
              <a:rPr lang="en-US" sz="1765" dirty="0">
                <a:solidFill>
                  <a:srgbClr val="FFFFFF"/>
                </a:solidFill>
                <a:ea typeface="Segoe UI" pitchFamily="34" charset="0"/>
                <a:cs typeface="Segoe UI" pitchFamily="34" charset="0"/>
              </a:rPr>
              <a:t>Operationalize models  as web services with a single click. </a:t>
            </a:r>
            <a:br>
              <a:rPr lang="en-US" sz="1765" dirty="0">
                <a:solidFill>
                  <a:srgbClr val="FFFFFF"/>
                </a:solidFill>
                <a:ea typeface="Segoe UI" pitchFamily="34" charset="0"/>
                <a:cs typeface="Segoe UI" pitchFamily="34" charset="0"/>
              </a:rPr>
            </a:br>
            <a:r>
              <a:rPr lang="en-US" sz="1765" dirty="0">
                <a:solidFill>
                  <a:srgbClr val="FFFFFF"/>
                </a:solidFill>
                <a:ea typeface="Segoe UI" pitchFamily="34" charset="0"/>
                <a:cs typeface="Segoe UI" pitchFamily="34" charset="0"/>
              </a:rPr>
              <a:t>Monetize in Machine Learning Marketplace.</a:t>
            </a:r>
          </a:p>
        </p:txBody>
      </p:sp>
    </p:spTree>
    <p:extLst>
      <p:ext uri="{BB962C8B-B14F-4D97-AF65-F5344CB8AC3E}">
        <p14:creationId xmlns:p14="http://schemas.microsoft.com/office/powerpoint/2010/main" val="6450450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Microsoft Azure Machine Learning</a:t>
            </a:r>
          </a:p>
        </p:txBody>
      </p:sp>
      <p:grpSp>
        <p:nvGrpSpPr>
          <p:cNvPr id="27" name="Group 26"/>
          <p:cNvGrpSpPr/>
          <p:nvPr/>
        </p:nvGrpSpPr>
        <p:grpSpPr>
          <a:xfrm>
            <a:off x="6353121" y="4376419"/>
            <a:ext cx="3514586" cy="492443"/>
            <a:chOff x="6370637" y="4376419"/>
            <a:chExt cx="3514586" cy="492443"/>
          </a:xfrm>
          <a:solidFill>
            <a:srgbClr val="002060"/>
          </a:solidFill>
        </p:grpSpPr>
        <p:sp>
          <p:nvSpPr>
            <p:cNvPr id="28" name="Right Arrow 27"/>
            <p:cNvSpPr/>
            <p:nvPr/>
          </p:nvSpPr>
          <p:spPr bwMode="auto">
            <a:xfrm>
              <a:off x="6370637" y="44116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err="1">
                <a:ln w="0"/>
                <a:effectLst>
                  <a:outerShdw blurRad="38100" dist="25400" dir="5400000" algn="ctr" rotWithShape="0">
                    <a:srgbClr val="6E747A">
                      <a:alpha val="43000"/>
                    </a:srgbClr>
                  </a:outerShdw>
                </a:effectLst>
                <a:uLnTx/>
                <a:uFillTx/>
                <a:latin typeface="Segoe UI"/>
                <a:ea typeface="Segoe UI" pitchFamily="34" charset="0"/>
                <a:cs typeface="Segoe UI" pitchFamily="34" charset="0"/>
              </a:endParaRPr>
            </a:p>
          </p:txBody>
        </p:sp>
        <p:sp>
          <p:nvSpPr>
            <p:cNvPr id="29" name="TextBox 28"/>
            <p:cNvSpPr txBox="1"/>
            <p:nvPr/>
          </p:nvSpPr>
          <p:spPr>
            <a:xfrm>
              <a:off x="7437437" y="4376419"/>
              <a:ext cx="244778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IT Professional</a:t>
              </a:r>
            </a:p>
          </p:txBody>
        </p:sp>
      </p:grpSp>
      <p:grpSp>
        <p:nvGrpSpPr>
          <p:cNvPr id="30" name="Group 29"/>
          <p:cNvGrpSpPr/>
          <p:nvPr/>
        </p:nvGrpSpPr>
        <p:grpSpPr>
          <a:xfrm>
            <a:off x="5608637" y="3344862"/>
            <a:ext cx="3383696" cy="533400"/>
            <a:chOff x="6370637" y="3344862"/>
            <a:chExt cx="3383696" cy="533400"/>
          </a:xfrm>
          <a:solidFill>
            <a:srgbClr val="002060"/>
          </a:solidFill>
        </p:grpSpPr>
        <p:sp>
          <p:nvSpPr>
            <p:cNvPr id="31" name="Right Arrow 30"/>
            <p:cNvSpPr/>
            <p:nvPr/>
          </p:nvSpPr>
          <p:spPr bwMode="auto">
            <a:xfrm>
              <a:off x="6370637" y="3421062"/>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2" name="TextBox 31"/>
            <p:cNvSpPr txBox="1"/>
            <p:nvPr/>
          </p:nvSpPr>
          <p:spPr>
            <a:xfrm>
              <a:off x="7450817" y="3344862"/>
              <a:ext cx="2303516"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Data Scientist</a:t>
              </a:r>
            </a:p>
          </p:txBody>
        </p:sp>
      </p:grpSp>
      <p:grpSp>
        <p:nvGrpSpPr>
          <p:cNvPr id="33" name="Group 32"/>
          <p:cNvGrpSpPr/>
          <p:nvPr/>
        </p:nvGrpSpPr>
        <p:grpSpPr>
          <a:xfrm>
            <a:off x="4922837" y="2430462"/>
            <a:ext cx="2893369" cy="501939"/>
            <a:chOff x="6370637" y="2430462"/>
            <a:chExt cx="2893369" cy="501939"/>
          </a:xfrm>
          <a:solidFill>
            <a:srgbClr val="002060"/>
          </a:solidFill>
        </p:grpSpPr>
        <p:sp>
          <p:nvSpPr>
            <p:cNvPr id="34" name="Right Arrow 33"/>
            <p:cNvSpPr/>
            <p:nvPr/>
          </p:nvSpPr>
          <p:spPr bwMode="auto">
            <a:xfrm>
              <a:off x="6370637" y="2475201"/>
              <a:ext cx="914400" cy="457200"/>
            </a:xfrm>
            <a:prstGeom prst="rightArrow">
              <a:avLst/>
            </a:prstGeom>
            <a:grp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5" name="TextBox 34"/>
            <p:cNvSpPr txBox="1"/>
            <p:nvPr/>
          </p:nvSpPr>
          <p:spPr>
            <a:xfrm>
              <a:off x="7450817" y="2430462"/>
              <a:ext cx="1813189" cy="492443"/>
            </a:xfrm>
            <a:prstGeom prst="rect">
              <a:avLst/>
            </a:prstGeom>
            <a:noFill/>
          </p:spPr>
          <p:txBody>
            <a:bodyPr wrap="none" lIns="0" tIns="0" rIns="0" bIns="0"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effectLst/>
                  <a:uLnTx/>
                  <a:uFillTx/>
                  <a:latin typeface="Segoe UI Light" pitchFamily="34" charset="0"/>
                </a:rPr>
                <a:t>Best of MS</a:t>
              </a:r>
            </a:p>
          </p:txBody>
        </p:sp>
      </p:grpSp>
      <p:sp>
        <p:nvSpPr>
          <p:cNvPr id="36" name="Right Arrow 35"/>
          <p:cNvSpPr/>
          <p:nvPr/>
        </p:nvSpPr>
        <p:spPr bwMode="auto">
          <a:xfrm>
            <a:off x="7038921" y="5513705"/>
            <a:ext cx="914400" cy="457200"/>
          </a:xfrm>
          <a:prstGeom prst="rightArrow">
            <a:avLst/>
          </a:prstGeom>
          <a:solidFill>
            <a:srgbClr val="002060"/>
          </a:solidFill>
          <a:ln w="9525" cap="flat" cmpd="sng" algn="ctr">
            <a:noFill/>
            <a:prstDash val="solid"/>
            <a:headEnd type="none" w="med" len="med"/>
            <a:tailEnd type="none" w="med" len="med"/>
          </a:ln>
          <a:effectLst/>
        </p:spPr>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effectLst/>
              <a:uLnTx/>
              <a:uFillTx/>
              <a:latin typeface="Segoe UI"/>
              <a:ea typeface="Segoe UI" pitchFamily="34" charset="0"/>
              <a:cs typeface="Segoe UI" pitchFamily="34" charset="0"/>
            </a:endParaRPr>
          </a:p>
        </p:txBody>
      </p:sp>
      <p:sp>
        <p:nvSpPr>
          <p:cNvPr id="37" name="TextBox 36"/>
          <p:cNvSpPr txBox="1"/>
          <p:nvPr/>
        </p:nvSpPr>
        <p:spPr>
          <a:xfrm>
            <a:off x="8105721" y="5478462"/>
            <a:ext cx="3121047" cy="492443"/>
          </a:xfrm>
          <a:prstGeom prst="rect">
            <a:avLst/>
          </a:prstGeom>
          <a:noFill/>
        </p:spPr>
        <p:txBody>
          <a:bodyPr wrap="none" lIns="0" tIns="0" rIns="0" bIns="0" rtlCol="0">
            <a:spAutoFit/>
          </a:bodyPr>
          <a:lstStyle/>
          <a:p>
            <a:pPr defTabSz="932742"/>
            <a:r>
              <a:rPr lang="en-US" sz="3200" dirty="0">
                <a:latin typeface="Segoe UI Light" pitchFamily="34" charset="0"/>
              </a:rPr>
              <a:t>ISVs &amp; Developers</a:t>
            </a:r>
          </a:p>
        </p:txBody>
      </p:sp>
      <p:grpSp>
        <p:nvGrpSpPr>
          <p:cNvPr id="38" name="Group 37"/>
          <p:cNvGrpSpPr/>
          <p:nvPr/>
        </p:nvGrpSpPr>
        <p:grpSpPr>
          <a:xfrm>
            <a:off x="2028557" y="3125080"/>
            <a:ext cx="3530349" cy="989806"/>
            <a:chOff x="1397124" y="923218"/>
            <a:chExt cx="3530349" cy="989806"/>
          </a:xfrm>
        </p:grpSpPr>
        <p:sp>
          <p:nvSpPr>
            <p:cNvPr id="39" name="Trapezoid 38"/>
            <p:cNvSpPr/>
            <p:nvPr/>
          </p:nvSpPr>
          <p:spPr>
            <a:xfrm>
              <a:off x="1397124" y="923218"/>
              <a:ext cx="3530349" cy="989806"/>
            </a:xfrm>
            <a:prstGeom prst="trapezoid">
              <a:avLst>
                <a:gd name="adj" fmla="val 77820"/>
              </a:avLst>
            </a:prstGeom>
            <a:solidFill>
              <a:srgbClr val="002050">
                <a:lumMod val="50000"/>
                <a:lumOff val="50000"/>
              </a:srgbClr>
            </a:solidFill>
            <a:ln w="10795" cap="flat" cmpd="sng" algn="ctr">
              <a:solidFill>
                <a:srgbClr val="FFFFFF">
                  <a:hueOff val="0"/>
                  <a:satOff val="0"/>
                  <a:lumOff val="0"/>
                  <a:alphaOff val="0"/>
                </a:srgbClr>
              </a:solidFill>
              <a:prstDash val="solid"/>
            </a:ln>
            <a:effectLst/>
          </p:spPr>
        </p:sp>
        <p:sp>
          <p:nvSpPr>
            <p:cNvPr id="40" name="Trapezoid 6"/>
            <p:cNvSpPr/>
            <p:nvPr/>
          </p:nvSpPr>
          <p:spPr>
            <a:xfrm>
              <a:off x="2014935" y="923218"/>
              <a:ext cx="2294727" cy="989806"/>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Studio</a:t>
              </a:r>
            </a:p>
          </p:txBody>
        </p:sp>
      </p:grpSp>
      <p:grpSp>
        <p:nvGrpSpPr>
          <p:cNvPr id="41" name="Group 40"/>
          <p:cNvGrpSpPr/>
          <p:nvPr/>
        </p:nvGrpSpPr>
        <p:grpSpPr>
          <a:xfrm>
            <a:off x="631433" y="5228328"/>
            <a:ext cx="6324598" cy="1012134"/>
            <a:chOff x="0" y="3051462"/>
            <a:chExt cx="6324598" cy="1012134"/>
          </a:xfrm>
          <a:solidFill>
            <a:srgbClr val="002050">
              <a:lumMod val="90000"/>
              <a:lumOff val="10000"/>
            </a:srgbClr>
          </a:solidFill>
        </p:grpSpPr>
        <p:sp>
          <p:nvSpPr>
            <p:cNvPr id="42" name="Trapezoid 41"/>
            <p:cNvSpPr/>
            <p:nvPr/>
          </p:nvSpPr>
          <p:spPr>
            <a:xfrm>
              <a:off x="0" y="3051462"/>
              <a:ext cx="6324598" cy="1012134"/>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3" name="Trapezoid 10"/>
            <p:cNvSpPr/>
            <p:nvPr/>
          </p:nvSpPr>
          <p:spPr>
            <a:xfrm>
              <a:off x="1106804" y="3051462"/>
              <a:ext cx="4110989" cy="1012134"/>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APIs</a:t>
              </a:r>
              <a:b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Marketplace</a:t>
              </a:r>
            </a:p>
          </p:txBody>
        </p:sp>
      </p:grpSp>
      <p:grpSp>
        <p:nvGrpSpPr>
          <p:cNvPr id="44" name="Group 43"/>
          <p:cNvGrpSpPr/>
          <p:nvPr/>
        </p:nvGrpSpPr>
        <p:grpSpPr>
          <a:xfrm>
            <a:off x="1297756" y="4114886"/>
            <a:ext cx="4991951" cy="1138438"/>
            <a:chOff x="666323" y="1913024"/>
            <a:chExt cx="4991951" cy="1138438"/>
          </a:xfrm>
          <a:solidFill>
            <a:srgbClr val="0072C6">
              <a:lumMod val="75000"/>
            </a:srgbClr>
          </a:solidFill>
        </p:grpSpPr>
        <p:sp>
          <p:nvSpPr>
            <p:cNvPr id="45" name="Trapezoid 44"/>
            <p:cNvSpPr/>
            <p:nvPr/>
          </p:nvSpPr>
          <p:spPr>
            <a:xfrm>
              <a:off x="666323" y="1913024"/>
              <a:ext cx="4991951" cy="1138438"/>
            </a:xfrm>
            <a:prstGeom prst="trapezoid">
              <a:avLst>
                <a:gd name="adj" fmla="val 77820"/>
              </a:avLst>
            </a:prstGeom>
            <a:grpFill/>
            <a:ln w="10795" cap="flat" cmpd="sng" algn="ctr">
              <a:solidFill>
                <a:srgbClr val="FFFFFF">
                  <a:hueOff val="0"/>
                  <a:satOff val="0"/>
                  <a:lumOff val="0"/>
                  <a:alphaOff val="0"/>
                </a:srgbClr>
              </a:solidFill>
              <a:prstDash val="solid"/>
            </a:ln>
            <a:effectLst/>
          </p:spPr>
        </p:sp>
        <p:sp>
          <p:nvSpPr>
            <p:cNvPr id="46" name="Trapezoid 8"/>
            <p:cNvSpPr/>
            <p:nvPr/>
          </p:nvSpPr>
          <p:spPr>
            <a:xfrm>
              <a:off x="1539915" y="1913024"/>
              <a:ext cx="3244768" cy="1138438"/>
            </a:xfrm>
            <a:prstGeom prst="rect">
              <a:avLst/>
            </a:prstGeom>
            <a:grp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Operationalization</a:t>
              </a:r>
            </a:p>
          </p:txBody>
        </p:sp>
      </p:grpSp>
      <p:sp>
        <p:nvSpPr>
          <p:cNvPr id="47" name="Trapezoid 46"/>
          <p:cNvSpPr/>
          <p:nvPr/>
        </p:nvSpPr>
        <p:spPr>
          <a:xfrm>
            <a:off x="2579400" y="2209119"/>
            <a:ext cx="2428663" cy="923218"/>
          </a:xfrm>
          <a:prstGeom prst="trapezoid">
            <a:avLst>
              <a:gd name="adj" fmla="val 77820"/>
            </a:avLst>
          </a:prstGeom>
          <a:solidFill>
            <a:srgbClr val="002050">
              <a:lumMod val="25000"/>
              <a:lumOff val="75000"/>
            </a:srgbClr>
          </a:solidFill>
          <a:ln w="10795" cap="flat" cmpd="sng" algn="ctr">
            <a:solidFill>
              <a:srgbClr val="FFFFFF">
                <a:hueOff val="0"/>
                <a:satOff val="0"/>
                <a:lumOff val="0"/>
                <a:alphaOff val="0"/>
              </a:srgbClr>
            </a:solidFill>
            <a:prstDash val="solid"/>
          </a:ln>
          <a:effectLst/>
        </p:spPr>
        <p:txBody>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00" b="1"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ML Algorithms</a:t>
            </a:r>
            <a:endParaRPr kumimoji="0" lang="en-US" sz="2000" b="1" i="0" u="none" strike="noStrike" kern="0" cap="none" spc="0" normalizeH="0" baseline="0" noProof="0" dirty="0">
              <a:ln>
                <a:noFill/>
              </a:ln>
              <a:solidFill>
                <a:srgbClr val="FFFFFF"/>
              </a:solidFill>
              <a:effectLst/>
              <a:uLnTx/>
              <a:uFillTx/>
              <a:latin typeface="Segoe UI"/>
              <a:ea typeface="+mn-ea"/>
              <a:cs typeface="+mn-cs"/>
            </a:endParaRPr>
          </a:p>
        </p:txBody>
      </p:sp>
      <p:sp>
        <p:nvSpPr>
          <p:cNvPr id="48" name="Trapezoid 4"/>
          <p:cNvSpPr/>
          <p:nvPr/>
        </p:nvSpPr>
        <p:spPr>
          <a:xfrm>
            <a:off x="2579400" y="2209119"/>
            <a:ext cx="2428663" cy="923218"/>
          </a:xfrm>
          <a:prstGeom prst="rect">
            <a:avLst/>
          </a:prstGeom>
          <a:noFill/>
          <a:ln>
            <a:noFill/>
          </a:ln>
          <a:effectLst/>
        </p:spPr>
        <p:txBody>
          <a:bodyPr spcFirstLastPara="0" vert="horz" wrap="square" lIns="25400" tIns="25400" rIns="25400" bIns="25400" numCol="1" spcCol="1270" anchor="ctr" anchorCtr="0">
            <a:noAutofit/>
          </a:bodyPr>
          <a:lstStyle/>
          <a:p>
            <a:pPr marL="0" marR="0" lvl="0" indent="0" algn="ctr" defTabSz="889000" eaLnBrk="1" fontAlgn="auto" latinLnBrk="0" hangingPunct="1">
              <a:lnSpc>
                <a:spcPct val="90000"/>
              </a:lnSpc>
              <a:spcBef>
                <a:spcPct val="0"/>
              </a:spcBef>
              <a:spcAft>
                <a:spcPct val="3500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4135032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01" y="183847"/>
            <a:ext cx="11654187" cy="644678"/>
          </a:xfrm>
        </p:spPr>
        <p:txBody>
          <a:bodyPr/>
          <a:lstStyle/>
          <a:p>
            <a:r>
              <a:rPr lang="en-US" sz="4000" dirty="0"/>
              <a:t>Azure Machine Learning Ecosystem</a:t>
            </a:r>
          </a:p>
        </p:txBody>
      </p:sp>
      <p:grpSp>
        <p:nvGrpSpPr>
          <p:cNvPr id="4" name="Group 3"/>
          <p:cNvGrpSpPr/>
          <p:nvPr/>
        </p:nvGrpSpPr>
        <p:grpSpPr>
          <a:xfrm>
            <a:off x="3493742" y="2445583"/>
            <a:ext cx="2530154" cy="2078841"/>
            <a:chOff x="279190" y="1202994"/>
            <a:chExt cx="2530513" cy="2079136"/>
          </a:xfrm>
        </p:grpSpPr>
        <p:sp>
          <p:nvSpPr>
            <p:cNvPr id="5" name="Circular Arrow 4"/>
            <p:cNvSpPr/>
            <p:nvPr/>
          </p:nvSpPr>
          <p:spPr>
            <a:xfrm>
              <a:off x="562817" y="1202994"/>
              <a:ext cx="1993655" cy="1993655"/>
            </a:xfrm>
            <a:prstGeom prst="circularArrow">
              <a:avLst>
                <a:gd name="adj1" fmla="val 4668"/>
                <a:gd name="adj2" fmla="val 272909"/>
                <a:gd name="adj3" fmla="val 13466191"/>
                <a:gd name="adj4" fmla="val 17613920"/>
                <a:gd name="adj5" fmla="val 4847"/>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5"/>
            <p:cNvSpPr/>
            <p:nvPr/>
          </p:nvSpPr>
          <p:spPr>
            <a:xfrm>
              <a:off x="995045" y="130101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a:solidFill>
                    <a:srgbClr val="FFFFFF"/>
                  </a:solidFill>
                </a:rPr>
                <a:t>Get/Prepare Data</a:t>
              </a:r>
            </a:p>
          </p:txBody>
        </p:sp>
        <p:sp>
          <p:nvSpPr>
            <p:cNvPr id="7" name="Freeform 6"/>
            <p:cNvSpPr/>
            <p:nvPr/>
          </p:nvSpPr>
          <p:spPr>
            <a:xfrm>
              <a:off x="171090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Build/Edit Experiment</a:t>
              </a:r>
            </a:p>
          </p:txBody>
        </p:sp>
        <p:sp>
          <p:nvSpPr>
            <p:cNvPr id="8" name="Freeform 7"/>
            <p:cNvSpPr/>
            <p:nvPr/>
          </p:nvSpPr>
          <p:spPr>
            <a:xfrm>
              <a:off x="995045" y="2732729"/>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200" dirty="0">
                  <a:solidFill>
                    <a:srgbClr val="FFFFFF"/>
                  </a:solidFill>
                </a:rPr>
                <a:t>Create/Update Model</a:t>
              </a:r>
            </a:p>
          </p:txBody>
        </p:sp>
        <p:sp>
          <p:nvSpPr>
            <p:cNvPr id="9" name="Freeform 8"/>
            <p:cNvSpPr/>
            <p:nvPr/>
          </p:nvSpPr>
          <p:spPr>
            <a:xfrm>
              <a:off x="279190" y="2016874"/>
              <a:ext cx="1098803" cy="549401"/>
            </a:xfrm>
            <a:custGeom>
              <a:avLst/>
              <a:gdLst>
                <a:gd name="connsiteX0" fmla="*/ 0 w 1098803"/>
                <a:gd name="connsiteY0" fmla="*/ 91569 h 549401"/>
                <a:gd name="connsiteX1" fmla="*/ 91569 w 1098803"/>
                <a:gd name="connsiteY1" fmla="*/ 0 h 549401"/>
                <a:gd name="connsiteX2" fmla="*/ 1007234 w 1098803"/>
                <a:gd name="connsiteY2" fmla="*/ 0 h 549401"/>
                <a:gd name="connsiteX3" fmla="*/ 1098803 w 1098803"/>
                <a:gd name="connsiteY3" fmla="*/ 91569 h 549401"/>
                <a:gd name="connsiteX4" fmla="*/ 1098803 w 1098803"/>
                <a:gd name="connsiteY4" fmla="*/ 457832 h 549401"/>
                <a:gd name="connsiteX5" fmla="*/ 1007234 w 1098803"/>
                <a:gd name="connsiteY5" fmla="*/ 549401 h 549401"/>
                <a:gd name="connsiteX6" fmla="*/ 91569 w 1098803"/>
                <a:gd name="connsiteY6" fmla="*/ 549401 h 549401"/>
                <a:gd name="connsiteX7" fmla="*/ 0 w 1098803"/>
                <a:gd name="connsiteY7" fmla="*/ 457832 h 549401"/>
                <a:gd name="connsiteX8" fmla="*/ 0 w 1098803"/>
                <a:gd name="connsiteY8" fmla="*/ 91569 h 549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8803" h="549401">
                  <a:moveTo>
                    <a:pt x="0" y="91569"/>
                  </a:moveTo>
                  <a:cubicBezTo>
                    <a:pt x="0" y="40997"/>
                    <a:pt x="40997" y="0"/>
                    <a:pt x="91569" y="0"/>
                  </a:cubicBezTo>
                  <a:lnTo>
                    <a:pt x="1007234" y="0"/>
                  </a:lnTo>
                  <a:cubicBezTo>
                    <a:pt x="1057806" y="0"/>
                    <a:pt x="1098803" y="40997"/>
                    <a:pt x="1098803" y="91569"/>
                  </a:cubicBezTo>
                  <a:lnTo>
                    <a:pt x="1098803" y="457832"/>
                  </a:lnTo>
                  <a:cubicBezTo>
                    <a:pt x="1098803" y="508404"/>
                    <a:pt x="1057806" y="549401"/>
                    <a:pt x="1007234" y="549401"/>
                  </a:cubicBezTo>
                  <a:lnTo>
                    <a:pt x="91569" y="549401"/>
                  </a:lnTo>
                  <a:cubicBezTo>
                    <a:pt x="40997" y="549401"/>
                    <a:pt x="0" y="508404"/>
                    <a:pt x="0" y="457832"/>
                  </a:cubicBezTo>
                  <a:lnTo>
                    <a:pt x="0" y="91569"/>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76339" tIns="76339" rIns="76339" bIns="76339" numCol="1" spcCol="1270" anchor="ctr" anchorCtr="0">
              <a:noAutofit/>
            </a:bodyPr>
            <a:lstStyle/>
            <a:p>
              <a:pPr algn="ctr" defTabSz="577739">
                <a:lnSpc>
                  <a:spcPct val="90000"/>
                </a:lnSpc>
                <a:spcBef>
                  <a:spcPct val="0"/>
                </a:spcBef>
                <a:spcAft>
                  <a:spcPct val="35000"/>
                </a:spcAft>
              </a:pPr>
              <a:r>
                <a:rPr lang="en-US" sz="1300" dirty="0">
                  <a:solidFill>
                    <a:srgbClr val="FFFFFF"/>
                  </a:solidFill>
                </a:rPr>
                <a:t>Evaluate Model Results</a:t>
              </a:r>
            </a:p>
          </p:txBody>
        </p:sp>
      </p:grpSp>
      <p:sp>
        <p:nvSpPr>
          <p:cNvPr id="10" name="Right Arrow 9"/>
          <p:cNvSpPr/>
          <p:nvPr/>
        </p:nvSpPr>
        <p:spPr>
          <a:xfrm>
            <a:off x="6098999" y="3416963"/>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graphicFrame>
        <p:nvGraphicFramePr>
          <p:cNvPr id="11" name="Diagram 10"/>
          <p:cNvGraphicFramePr/>
          <p:nvPr>
            <p:extLst/>
          </p:nvPr>
        </p:nvGraphicFramePr>
        <p:xfrm>
          <a:off x="7162712" y="2498481"/>
          <a:ext cx="4644023" cy="21741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3300570" y="2005222"/>
            <a:ext cx="28097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3" name="Rectangle 12"/>
          <p:cNvSpPr/>
          <p:nvPr/>
        </p:nvSpPr>
        <p:spPr>
          <a:xfrm>
            <a:off x="6667760" y="2005222"/>
            <a:ext cx="2515404"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4" name="TextBox 13"/>
          <p:cNvSpPr txBox="1"/>
          <p:nvPr/>
        </p:nvSpPr>
        <p:spPr>
          <a:xfrm>
            <a:off x="3812512" y="1977728"/>
            <a:ext cx="1669047" cy="369332"/>
          </a:xfrm>
          <a:prstGeom prst="rect">
            <a:avLst/>
          </a:prstGeom>
          <a:noFill/>
        </p:spPr>
        <p:txBody>
          <a:bodyPr wrap="none" rtlCol="0">
            <a:spAutoFit/>
          </a:bodyPr>
          <a:lstStyle/>
          <a:p>
            <a:pPr defTabSz="914225"/>
            <a:r>
              <a:rPr lang="en-US" dirty="0">
                <a:solidFill>
                  <a:srgbClr val="505050"/>
                </a:solidFill>
              </a:rPr>
              <a:t>Build ML Model</a:t>
            </a:r>
          </a:p>
        </p:txBody>
      </p:sp>
      <p:sp>
        <p:nvSpPr>
          <p:cNvPr id="15" name="TextBox 14"/>
          <p:cNvSpPr txBox="1"/>
          <p:nvPr/>
        </p:nvSpPr>
        <p:spPr>
          <a:xfrm>
            <a:off x="6718492" y="1997420"/>
            <a:ext cx="2309094" cy="369332"/>
          </a:xfrm>
          <a:prstGeom prst="rect">
            <a:avLst/>
          </a:prstGeom>
          <a:noFill/>
        </p:spPr>
        <p:txBody>
          <a:bodyPr wrap="none" rtlCol="0">
            <a:spAutoFit/>
          </a:bodyPr>
          <a:lstStyle/>
          <a:p>
            <a:pPr defTabSz="914225"/>
            <a:r>
              <a:rPr lang="en-US" dirty="0">
                <a:solidFill>
                  <a:srgbClr val="505050"/>
                </a:solidFill>
              </a:rPr>
              <a:t>Deploy as Web Service</a:t>
            </a:r>
          </a:p>
        </p:txBody>
      </p:sp>
      <p:sp>
        <p:nvSpPr>
          <p:cNvPr id="16" name="Right Arrow 15"/>
          <p:cNvSpPr/>
          <p:nvPr/>
        </p:nvSpPr>
        <p:spPr>
          <a:xfrm>
            <a:off x="2754367" y="3389609"/>
            <a:ext cx="557482"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
        <p:nvSpPr>
          <p:cNvPr id="17" name="Rectangle 16"/>
          <p:cNvSpPr/>
          <p:nvPr/>
        </p:nvSpPr>
        <p:spPr>
          <a:xfrm>
            <a:off x="176573" y="1977728"/>
            <a:ext cx="2572608"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18" name="TextBox 17"/>
          <p:cNvSpPr txBox="1"/>
          <p:nvPr/>
        </p:nvSpPr>
        <p:spPr>
          <a:xfrm>
            <a:off x="402094" y="1977728"/>
            <a:ext cx="2131802" cy="369332"/>
          </a:xfrm>
          <a:prstGeom prst="rect">
            <a:avLst/>
          </a:prstGeom>
          <a:noFill/>
        </p:spPr>
        <p:txBody>
          <a:bodyPr wrap="none" rtlCol="0">
            <a:spAutoFit/>
          </a:bodyPr>
          <a:lstStyle/>
          <a:p>
            <a:pPr defTabSz="914225"/>
            <a:r>
              <a:rPr lang="en-US" dirty="0">
                <a:solidFill>
                  <a:srgbClr val="505050"/>
                </a:solidFill>
              </a:rPr>
              <a:t>Provision Workspace</a:t>
            </a:r>
          </a:p>
        </p:txBody>
      </p:sp>
      <p:graphicFrame>
        <p:nvGraphicFramePr>
          <p:cNvPr id="19" name="Diagram 18"/>
          <p:cNvGraphicFramePr/>
          <p:nvPr>
            <p:extLst/>
          </p:nvPr>
        </p:nvGraphicFramePr>
        <p:xfrm>
          <a:off x="223681" y="2983949"/>
          <a:ext cx="2604247" cy="12440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0" name="Rectangle 19"/>
          <p:cNvSpPr/>
          <p:nvPr/>
        </p:nvSpPr>
        <p:spPr>
          <a:xfrm>
            <a:off x="9657527" y="1952072"/>
            <a:ext cx="2383992" cy="2823481"/>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defTabSz="914225"/>
            <a:endParaRPr lang="en-US">
              <a:solidFill>
                <a:srgbClr val="505050"/>
              </a:solidFill>
            </a:endParaRPr>
          </a:p>
        </p:txBody>
      </p:sp>
      <p:sp>
        <p:nvSpPr>
          <p:cNvPr id="21" name="TextBox 20"/>
          <p:cNvSpPr txBox="1"/>
          <p:nvPr/>
        </p:nvSpPr>
        <p:spPr>
          <a:xfrm>
            <a:off x="9909850" y="2021271"/>
            <a:ext cx="1579278" cy="369332"/>
          </a:xfrm>
          <a:prstGeom prst="rect">
            <a:avLst/>
          </a:prstGeom>
          <a:noFill/>
        </p:spPr>
        <p:txBody>
          <a:bodyPr wrap="none" rtlCol="0">
            <a:spAutoFit/>
          </a:bodyPr>
          <a:lstStyle/>
          <a:p>
            <a:pPr defTabSz="914225"/>
            <a:r>
              <a:rPr lang="en-US" dirty="0">
                <a:solidFill>
                  <a:srgbClr val="505050"/>
                </a:solidFill>
              </a:rPr>
              <a:t>Publish an App</a:t>
            </a:r>
          </a:p>
        </p:txBody>
      </p:sp>
      <p:grpSp>
        <p:nvGrpSpPr>
          <p:cNvPr id="25" name="Group 24"/>
          <p:cNvGrpSpPr/>
          <p:nvPr/>
        </p:nvGrpSpPr>
        <p:grpSpPr>
          <a:xfrm>
            <a:off x="10152920" y="3148217"/>
            <a:ext cx="1393206" cy="869670"/>
            <a:chOff x="0" y="720703"/>
            <a:chExt cx="1393404" cy="869794"/>
          </a:xfrm>
        </p:grpSpPr>
        <p:sp>
          <p:nvSpPr>
            <p:cNvPr id="26" name="Rounded Rectangle 25"/>
            <p:cNvSpPr/>
            <p:nvPr/>
          </p:nvSpPr>
          <p:spPr>
            <a:xfrm>
              <a:off x="0" y="720703"/>
              <a:ext cx="1393404" cy="869794"/>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Rounded Rectangle 4"/>
            <p:cNvSpPr/>
            <p:nvPr/>
          </p:nvSpPr>
          <p:spPr>
            <a:xfrm>
              <a:off x="42460" y="763163"/>
              <a:ext cx="1308484" cy="78487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2" tIns="60952" rIns="60952" bIns="60952" numCol="1" spcCol="1270" anchor="ctr" anchorCtr="0">
              <a:noAutofit/>
            </a:bodyPr>
            <a:lstStyle/>
            <a:p>
              <a:pPr algn="ctr" defTabSz="711064">
                <a:lnSpc>
                  <a:spcPct val="90000"/>
                </a:lnSpc>
                <a:spcBef>
                  <a:spcPct val="0"/>
                </a:spcBef>
                <a:spcAft>
                  <a:spcPct val="35000"/>
                </a:spcAft>
              </a:pPr>
              <a:r>
                <a:rPr lang="en-US" sz="1600" dirty="0">
                  <a:solidFill>
                    <a:srgbClr val="FFFFFF"/>
                  </a:solidFill>
                </a:rPr>
                <a:t>Azure Data </a:t>
              </a:r>
            </a:p>
            <a:p>
              <a:pPr algn="ctr" defTabSz="711064">
                <a:lnSpc>
                  <a:spcPct val="90000"/>
                </a:lnSpc>
                <a:spcBef>
                  <a:spcPct val="0"/>
                </a:spcBef>
                <a:spcAft>
                  <a:spcPct val="35000"/>
                </a:spcAft>
              </a:pPr>
              <a:r>
                <a:rPr lang="en-US" sz="1600" dirty="0">
                  <a:solidFill>
                    <a:srgbClr val="FFFFFF"/>
                  </a:solidFill>
                </a:rPr>
                <a:t>Marketplace</a:t>
              </a:r>
            </a:p>
          </p:txBody>
        </p:sp>
      </p:grpSp>
      <p:sp>
        <p:nvSpPr>
          <p:cNvPr id="28" name="Right Arrow 27"/>
          <p:cNvSpPr/>
          <p:nvPr/>
        </p:nvSpPr>
        <p:spPr>
          <a:xfrm>
            <a:off x="9183164" y="3416963"/>
            <a:ext cx="500444" cy="2898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srgbClr val="FFFFFF"/>
              </a:solidFill>
            </a:endParaRPr>
          </a:p>
        </p:txBody>
      </p:sp>
    </p:spTree>
    <p:extLst>
      <p:ext uri="{BB962C8B-B14F-4D97-AF65-F5344CB8AC3E}">
        <p14:creationId xmlns:p14="http://schemas.microsoft.com/office/powerpoint/2010/main" val="10487353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endParaRPr lang="en-US" dirty="0"/>
          </a:p>
          <a:p>
            <a:pPr marL="0" indent="0" algn="ctr">
              <a:buNone/>
            </a:pPr>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p:txBody>
      </p:sp>
    </p:spTree>
    <p:extLst>
      <p:ext uri="{BB962C8B-B14F-4D97-AF65-F5344CB8AC3E}">
        <p14:creationId xmlns:p14="http://schemas.microsoft.com/office/powerpoint/2010/main" val="31860309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p:cNvSpPr>
            <a:spLocks noGrp="1"/>
          </p:cNvSpPr>
          <p:nvPr>
            <p:ph type="body" sz="quarter" idx="4294967295"/>
          </p:nvPr>
        </p:nvSpPr>
        <p:spPr>
          <a:xfrm>
            <a:off x="267630" y="951658"/>
            <a:ext cx="4483734" cy="5788025"/>
          </a:xfrm>
        </p:spPr>
        <p:txBody>
          <a:bodyPr/>
          <a:lstStyle/>
          <a:p>
            <a:pPr>
              <a:spcBef>
                <a:spcPts val="0"/>
              </a:spcBef>
              <a:spcAft>
                <a:spcPts val="588"/>
              </a:spcAft>
            </a:pPr>
            <a:r>
              <a:rPr lang="en-US" sz="1765" dirty="0">
                <a:solidFill>
                  <a:srgbClr val="505050"/>
                </a:solidFill>
                <a:latin typeface="Segoe UI"/>
              </a:rPr>
              <a:t>Green Score, Wealth Score, Giving Score</a:t>
            </a:r>
          </a:p>
          <a:p>
            <a:pPr>
              <a:spcBef>
                <a:spcPts val="0"/>
              </a:spcBef>
              <a:spcAft>
                <a:spcPts val="588"/>
              </a:spcAft>
            </a:pPr>
            <a:r>
              <a:rPr lang="en-US" sz="1765" dirty="0">
                <a:solidFill>
                  <a:srgbClr val="505050"/>
                </a:solidFill>
                <a:latin typeface="Segoe UI"/>
              </a:rPr>
              <a:t>Frequently Bought Together API</a:t>
            </a:r>
          </a:p>
          <a:p>
            <a:pPr>
              <a:spcBef>
                <a:spcPts val="0"/>
              </a:spcBef>
              <a:spcAft>
                <a:spcPts val="588"/>
              </a:spcAft>
            </a:pPr>
            <a:r>
              <a:rPr lang="en-US" sz="1765" dirty="0">
                <a:solidFill>
                  <a:srgbClr val="505050"/>
                </a:solidFill>
                <a:latin typeface="Segoe UI"/>
              </a:rPr>
              <a:t>Recommendations API</a:t>
            </a:r>
          </a:p>
          <a:p>
            <a:pPr>
              <a:spcBef>
                <a:spcPts val="0"/>
              </a:spcBef>
              <a:spcAft>
                <a:spcPts val="588"/>
              </a:spcAft>
            </a:pPr>
            <a:r>
              <a:rPr lang="en-US" sz="1765" dirty="0">
                <a:solidFill>
                  <a:srgbClr val="505050"/>
                </a:solidFill>
                <a:latin typeface="Segoe UI"/>
              </a:rPr>
              <a:t>Anomaly Detection API</a:t>
            </a:r>
          </a:p>
          <a:p>
            <a:pPr fontAlgn="b">
              <a:spcBef>
                <a:spcPts val="0"/>
              </a:spcBef>
              <a:spcAft>
                <a:spcPts val="588"/>
              </a:spcAft>
            </a:pPr>
            <a:r>
              <a:rPr lang="en-US" sz="1765" dirty="0">
                <a:solidFill>
                  <a:srgbClr val="505050"/>
                </a:solidFill>
                <a:latin typeface="Segoe UI"/>
              </a:rPr>
              <a:t>Lexicon Based Sentiment Analysis</a:t>
            </a:r>
          </a:p>
          <a:p>
            <a:pPr fontAlgn="b">
              <a:spcBef>
                <a:spcPts val="0"/>
              </a:spcBef>
              <a:spcAft>
                <a:spcPts val="588"/>
              </a:spcAft>
            </a:pPr>
            <a:r>
              <a:rPr lang="en-US" sz="1765" dirty="0" smtClean="0">
                <a:solidFill>
                  <a:srgbClr val="505050"/>
                </a:solidFill>
                <a:latin typeface="Segoe UI"/>
              </a:rPr>
              <a:t>Forecasting: Exponential </a:t>
            </a:r>
            <a:r>
              <a:rPr lang="en-US" sz="1765" dirty="0">
                <a:solidFill>
                  <a:srgbClr val="505050"/>
                </a:solidFill>
                <a:latin typeface="Segoe UI"/>
              </a:rPr>
              <a:t>Smoothing</a:t>
            </a:r>
          </a:p>
          <a:p>
            <a:pPr fontAlgn="b">
              <a:spcBef>
                <a:spcPts val="0"/>
              </a:spcBef>
              <a:spcAft>
                <a:spcPts val="588"/>
              </a:spcAft>
            </a:pPr>
            <a:r>
              <a:rPr lang="en-US" sz="1765" dirty="0" smtClean="0">
                <a:solidFill>
                  <a:srgbClr val="505050"/>
                </a:solidFill>
                <a:latin typeface="Segoe UI"/>
              </a:rPr>
              <a:t>Forecasting: </a:t>
            </a:r>
            <a:r>
              <a:rPr lang="en-US" sz="1765" dirty="0">
                <a:solidFill>
                  <a:srgbClr val="505050"/>
                </a:solidFill>
                <a:latin typeface="Segoe UI"/>
              </a:rPr>
              <a:t>ETS+STL </a:t>
            </a:r>
          </a:p>
          <a:p>
            <a:pPr fontAlgn="b">
              <a:spcBef>
                <a:spcPts val="0"/>
              </a:spcBef>
              <a:spcAft>
                <a:spcPts val="588"/>
              </a:spcAft>
            </a:pPr>
            <a:r>
              <a:rPr lang="en-US" sz="1765" dirty="0" smtClean="0">
                <a:solidFill>
                  <a:srgbClr val="505050"/>
                </a:solidFill>
                <a:latin typeface="Segoe UI"/>
              </a:rPr>
              <a:t>Forecasting: </a:t>
            </a:r>
            <a:r>
              <a:rPr lang="en-US" sz="1765" dirty="0" err="1" smtClean="0">
                <a:solidFill>
                  <a:srgbClr val="505050"/>
                </a:solidFill>
                <a:latin typeface="Segoe UI"/>
              </a:rPr>
              <a:t>AutoRegressive</a:t>
            </a:r>
            <a:r>
              <a:rPr lang="en-US" sz="1765" dirty="0" smtClean="0">
                <a:solidFill>
                  <a:srgbClr val="505050"/>
                </a:solidFill>
                <a:latin typeface="Segoe UI"/>
              </a:rPr>
              <a:t> </a:t>
            </a:r>
            <a:r>
              <a:rPr lang="en-US" sz="1765" dirty="0">
                <a:solidFill>
                  <a:srgbClr val="505050"/>
                </a:solidFill>
                <a:latin typeface="Segoe UI"/>
              </a:rPr>
              <a:t>Integrated </a:t>
            </a:r>
            <a:br>
              <a:rPr lang="en-US" sz="1765" dirty="0">
                <a:solidFill>
                  <a:srgbClr val="505050"/>
                </a:solidFill>
                <a:latin typeface="Segoe UI"/>
              </a:rPr>
            </a:br>
            <a:r>
              <a:rPr lang="en-US" sz="1765" dirty="0">
                <a:solidFill>
                  <a:srgbClr val="505050"/>
                </a:solidFill>
                <a:latin typeface="Segoe UI"/>
              </a:rPr>
              <a:t>Moving Average (ARIMA)</a:t>
            </a:r>
          </a:p>
          <a:p>
            <a:pPr fontAlgn="b">
              <a:spcBef>
                <a:spcPts val="0"/>
              </a:spcBef>
              <a:spcAft>
                <a:spcPts val="588"/>
              </a:spcAft>
            </a:pPr>
            <a:r>
              <a:rPr lang="en-US" sz="1765" dirty="0">
                <a:solidFill>
                  <a:srgbClr val="505050"/>
                </a:solidFill>
                <a:latin typeface="Segoe UI"/>
              </a:rPr>
              <a:t>Binary Classifier API</a:t>
            </a:r>
          </a:p>
          <a:p>
            <a:pPr fontAlgn="b">
              <a:spcBef>
                <a:spcPts val="0"/>
              </a:spcBef>
              <a:spcAft>
                <a:spcPts val="588"/>
              </a:spcAft>
            </a:pPr>
            <a:r>
              <a:rPr lang="en-US" sz="1765" dirty="0">
                <a:solidFill>
                  <a:srgbClr val="505050"/>
                </a:solidFill>
                <a:latin typeface="Segoe UI"/>
              </a:rPr>
              <a:t>Cluster Model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rPr>
              <a:t>Multivariate Linear Regression API</a:t>
            </a:r>
          </a:p>
          <a:p>
            <a:pPr fontAlgn="b">
              <a:spcBef>
                <a:spcPts val="0"/>
              </a:spcBef>
              <a:spcAft>
                <a:spcPts val="588"/>
              </a:spcAft>
            </a:pPr>
            <a:r>
              <a:rPr lang="en-US" sz="1765" dirty="0">
                <a:solidFill>
                  <a:srgbClr val="505050"/>
                </a:solidFill>
                <a:latin typeface="Segoe UI"/>
              </a:rPr>
              <a:t>Survival Analysis API</a:t>
            </a:r>
          </a:p>
          <a:p>
            <a:pPr fontAlgn="b">
              <a:spcBef>
                <a:spcPts val="0"/>
              </a:spcBef>
              <a:spcAft>
                <a:spcPts val="588"/>
              </a:spcAft>
            </a:pPr>
            <a:r>
              <a:rPr lang="en-US" sz="1765" dirty="0">
                <a:solidFill>
                  <a:srgbClr val="505050"/>
                </a:solidFill>
                <a:latin typeface="Segoe UI"/>
                <a:cs typeface="Segoe UI Semibold" panose="020B0702040204020203" pitchFamily="34" charset="0"/>
              </a:rPr>
              <a:t>Multivariate Linear Regression API</a:t>
            </a:r>
          </a:p>
          <a:p>
            <a:pPr fontAlgn="b">
              <a:spcBef>
                <a:spcPts val="0"/>
              </a:spcBef>
              <a:spcAft>
                <a:spcPts val="588"/>
              </a:spcAft>
            </a:pPr>
            <a:r>
              <a:rPr lang="en-US" sz="1765" dirty="0">
                <a:solidFill>
                  <a:srgbClr val="505050"/>
                </a:solidFill>
                <a:latin typeface="Segoe UI"/>
                <a:cs typeface="Segoe UI Semibold" panose="020B0702040204020203" pitchFamily="34" charset="0"/>
              </a:rPr>
              <a:t>Normal Distribution Quantile Calculator</a:t>
            </a:r>
          </a:p>
          <a:p>
            <a:pPr fontAlgn="b">
              <a:spcBef>
                <a:spcPts val="0"/>
              </a:spcBef>
              <a:spcAft>
                <a:spcPts val="588"/>
              </a:spcAft>
            </a:pPr>
            <a:r>
              <a:rPr lang="en-US" sz="1765" dirty="0">
                <a:solidFill>
                  <a:srgbClr val="505050"/>
                </a:solidFill>
                <a:latin typeface="Segoe UI"/>
                <a:cs typeface="Segoe UI Semibold" panose="020B0702040204020203" pitchFamily="34" charset="0"/>
              </a:rPr>
              <a:t>Binomial Distribution Quantile Calculator</a:t>
            </a:r>
          </a:p>
          <a:p>
            <a:pPr fontAlgn="b">
              <a:spcBef>
                <a:spcPts val="0"/>
              </a:spcBef>
              <a:spcAft>
                <a:spcPts val="588"/>
              </a:spcAft>
            </a:pPr>
            <a:r>
              <a:rPr lang="en-US" sz="1765" dirty="0">
                <a:gradFill>
                  <a:gsLst>
                    <a:gs pos="1250">
                      <a:schemeClr val="accent4"/>
                    </a:gs>
                    <a:gs pos="100000">
                      <a:schemeClr val="accent4"/>
                    </a:gs>
                  </a:gsLst>
                  <a:lin ang="5400000" scaled="0"/>
                </a:gradFill>
                <a:latin typeface="Segoe UI Semibold" panose="020B0702040204020203" pitchFamily="34" charset="0"/>
                <a:cs typeface="Segoe UI Semibold" panose="020B0702040204020203" pitchFamily="34" charset="0"/>
              </a:rPr>
              <a:t>And more on </a:t>
            </a:r>
            <a:r>
              <a:rPr lang="en-US" sz="1765" dirty="0">
                <a:solidFill>
                  <a:srgbClr val="505050"/>
                </a:solidFill>
                <a:latin typeface="Segoe UI Semibold" panose="020B0702040204020203" pitchFamily="34" charset="0"/>
                <a:cs typeface="Segoe UI Semibold" panose="020B0702040204020203" pitchFamily="34" charset="0"/>
              </a:rPr>
              <a:t>datamarket.azure.com</a:t>
            </a:r>
          </a:p>
        </p:txBody>
      </p:sp>
      <p:sp>
        <p:nvSpPr>
          <p:cNvPr id="12" name="Rectangle 11"/>
          <p:cNvSpPr/>
          <p:nvPr/>
        </p:nvSpPr>
        <p:spPr bwMode="auto">
          <a:xfrm>
            <a:off x="4751364" y="487"/>
            <a:ext cx="104712" cy="68570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a:xfrm>
            <a:off x="663737" y="149579"/>
            <a:ext cx="3319178" cy="802079"/>
          </a:xfrm>
          <a:prstGeom prst="rect">
            <a:avLst/>
          </a:prstGeom>
        </p:spPr>
        <p:txBody>
          <a:bodyPr wrap="none">
            <a:spAutoFit/>
          </a:bodyPr>
          <a:lstStyle/>
          <a:p>
            <a:r>
              <a:rPr lang="en-US" sz="4612" dirty="0">
                <a:gradFill>
                  <a:gsLst>
                    <a:gs pos="1250">
                      <a:srgbClr val="FFC000"/>
                    </a:gs>
                    <a:gs pos="100000">
                      <a:srgbClr val="FFC000"/>
                    </a:gs>
                  </a:gsLst>
                  <a:lin ang="5400000" scaled="0"/>
                </a:gradFill>
                <a:latin typeface="Calibri Light" panose="020F0302020204030204"/>
                <a:ea typeface="+mj-ea"/>
                <a:cs typeface="+mj-cs"/>
              </a:rPr>
              <a:t>API examples</a:t>
            </a:r>
            <a:endParaRPr lang="en-US" dirty="0"/>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56077" y="1"/>
            <a:ext cx="7335924" cy="6845300"/>
          </a:xfrm>
          <a:prstGeom prst="rect">
            <a:avLst/>
          </a:prstGeom>
        </p:spPr>
      </p:pic>
      <p:sp>
        <p:nvSpPr>
          <p:cNvPr id="4" name="Rounded Rectangle 3"/>
          <p:cNvSpPr/>
          <p:nvPr/>
        </p:nvSpPr>
        <p:spPr>
          <a:xfrm>
            <a:off x="8953500" y="2476500"/>
            <a:ext cx="2400300" cy="254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910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path" presetSubtype="0" decel="100000" fill="hold" grpId="1" nodeType="withEffect">
                                  <p:stCondLst>
                                    <p:cond delay="0"/>
                                  </p:stCondLst>
                                  <p:childTnLst>
                                    <p:animMotion origin="layout" path="M 6.25E-7 1.85185E-6 L 0.43268 0.00046 " pathEditMode="relative" rAng="0" ptsTypes="AA">
                                      <p:cBhvr>
                                        <p:cTn id="9" dur="500" spd="-100000" fill="hold"/>
                                        <p:tgtEl>
                                          <p:spTgt spid="9"/>
                                        </p:tgtEl>
                                        <p:attrNameLst>
                                          <p:attrName>ppt_x</p:attrName>
                                          <p:attrName>ppt_y</p:attrName>
                                        </p:attrNameLst>
                                      </p:cBhvr>
                                      <p:rCtr x="21628"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Title 297"/>
          <p:cNvSpPr>
            <a:spLocks noGrp="1"/>
          </p:cNvSpPr>
          <p:nvPr>
            <p:ph type="title"/>
          </p:nvPr>
        </p:nvSpPr>
        <p:spPr/>
        <p:txBody>
          <a:bodyPr>
            <a:normAutofit fontScale="90000"/>
          </a:bodyPr>
          <a:lstStyle/>
          <a:p>
            <a:r>
              <a:rPr lang="en-US" sz="5200" dirty="0">
                <a:gradFill>
                  <a:gsLst>
                    <a:gs pos="0">
                      <a:srgbClr val="FFFFFF"/>
                    </a:gs>
                    <a:gs pos="100000">
                      <a:srgbClr val="FFFFFF"/>
                    </a:gs>
                  </a:gsLst>
                  <a:lin ang="5400000" scaled="1"/>
                </a:gradFill>
                <a:latin typeface="Segoe UI Light"/>
              </a:rPr>
              <a:t>Azure Machine Learning Service</a:t>
            </a:r>
            <a:br>
              <a:rPr lang="en-US" sz="5200" dirty="0">
                <a:gradFill>
                  <a:gsLst>
                    <a:gs pos="0">
                      <a:srgbClr val="FFFFFF"/>
                    </a:gs>
                    <a:gs pos="100000">
                      <a:srgbClr val="FFFFFF"/>
                    </a:gs>
                  </a:gsLst>
                  <a:lin ang="5400000" scaled="1"/>
                </a:gradFill>
                <a:latin typeface="Segoe UI Light"/>
              </a:rPr>
            </a:br>
            <a:r>
              <a:rPr lang="en-US" sz="2000" dirty="0">
                <a:gradFill>
                  <a:gsLst>
                    <a:gs pos="0">
                      <a:srgbClr val="FFC000"/>
                    </a:gs>
                    <a:gs pos="100000">
                      <a:srgbClr val="FFC000"/>
                    </a:gs>
                  </a:gsLst>
                  <a:lin ang="5400000" scaled="1"/>
                </a:gradFill>
                <a:latin typeface="Segoe UI"/>
              </a:rPr>
              <a:t>Data -&gt; Predictive model -&gt; Operational web API in minutes</a:t>
            </a:r>
            <a:endParaRPr lang="en-US" dirty="0"/>
          </a:p>
        </p:txBody>
      </p:sp>
      <p:cxnSp>
        <p:nvCxnSpPr>
          <p:cNvPr id="299" name="Straight Connector 298"/>
          <p:cNvCxnSpPr/>
          <p:nvPr/>
        </p:nvCxnSpPr>
        <p:spPr>
          <a:xfrm>
            <a:off x="3270893"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sp>
        <p:nvSpPr>
          <p:cNvPr id="300" name="TextBox 299"/>
          <p:cNvSpPr txBox="1"/>
          <p:nvPr/>
        </p:nvSpPr>
        <p:spPr>
          <a:xfrm>
            <a:off x="212456" y="4031908"/>
            <a:ext cx="3331717" cy="1280223"/>
          </a:xfrm>
          <a:prstGeom prst="rect">
            <a:avLst/>
          </a:prstGeom>
          <a:noFill/>
        </p:spPr>
        <p:txBody>
          <a:bodyPr wrap="none" lIns="182802" tIns="146241" rIns="182802" bIns="146241" rtlCol="0">
            <a:spAutoFit/>
          </a:bodyPr>
          <a:lstStyle/>
          <a:p>
            <a:pPr defTabSz="932597" fontAlgn="base">
              <a:spcBef>
                <a:spcPct val="0"/>
              </a:spcBef>
              <a:spcAft>
                <a:spcPts val="600"/>
              </a:spcAft>
            </a:pPr>
            <a:r>
              <a:rPr lang="en-US" dirty="0">
                <a:latin typeface="Segoe UI" panose="020B0502040204020203" pitchFamily="34" charset="0"/>
                <a:cs typeface="Segoe UI" panose="020B0502040204020203" pitchFamily="34" charset="0"/>
              </a:rPr>
              <a:t>Blobs and Tables</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Hadoop (HDInsight)</a:t>
            </a:r>
          </a:p>
          <a:p>
            <a:pPr defTabSz="932597" fontAlgn="base">
              <a:spcBef>
                <a:spcPct val="0"/>
              </a:spcBef>
              <a:spcAft>
                <a:spcPts val="600"/>
              </a:spcAft>
            </a:pPr>
            <a:r>
              <a:rPr lang="en-US" dirty="0">
                <a:latin typeface="Segoe UI" panose="020B0502040204020203" pitchFamily="34" charset="0"/>
                <a:cs typeface="Segoe UI" panose="020B0502040204020203" pitchFamily="34" charset="0"/>
              </a:rPr>
              <a:t>Relational DB (Azure SQL DB)</a:t>
            </a:r>
          </a:p>
        </p:txBody>
      </p:sp>
      <p:sp>
        <p:nvSpPr>
          <p:cNvPr id="301" name="Rectangle 300"/>
          <p:cNvSpPr/>
          <p:nvPr/>
        </p:nvSpPr>
        <p:spPr>
          <a:xfrm>
            <a:off x="790389" y="1503401"/>
            <a:ext cx="1433090" cy="622174"/>
          </a:xfrm>
          <a:prstGeom prst="rect">
            <a:avLst/>
          </a:prstGeom>
        </p:spPr>
        <p:txBody>
          <a:bodyPr wrap="square" lIns="182802" tIns="137101" rIns="182802" bIns="137101">
            <a:spAutoFit/>
          </a:bodyPr>
          <a:lstStyle/>
          <a:p>
            <a:pPr algn="ctr" defTabSz="913873"/>
            <a:r>
              <a:rPr lang="en-US" sz="2200" b="1" dirty="0">
                <a:latin typeface="Segoe UI Light"/>
                <a:ea typeface="Calibri" panose="020F0502020204030204" pitchFamily="34" charset="0"/>
              </a:rPr>
              <a:t>Data</a:t>
            </a:r>
          </a:p>
        </p:txBody>
      </p:sp>
      <p:sp>
        <p:nvSpPr>
          <p:cNvPr id="349" name="Rectangle 348"/>
          <p:cNvSpPr/>
          <p:nvPr/>
        </p:nvSpPr>
        <p:spPr>
          <a:xfrm>
            <a:off x="10352631" y="1517425"/>
            <a:ext cx="1160249" cy="622078"/>
          </a:xfrm>
          <a:prstGeom prst="rect">
            <a:avLst/>
          </a:prstGeom>
        </p:spPr>
        <p:txBody>
          <a:bodyPr wrap="none" lIns="182802" tIns="137101" rIns="182802" bIns="137101">
            <a:spAutoFit/>
          </a:bodyPr>
          <a:lstStyle/>
          <a:p>
            <a:pPr defTabSz="913873"/>
            <a:r>
              <a:rPr lang="en-US" sz="2200" b="1" dirty="0">
                <a:latin typeface="Segoe UI Light"/>
                <a:ea typeface="Calibri" panose="020F0502020204030204" pitchFamily="34" charset="0"/>
              </a:rPr>
              <a:t>Clients</a:t>
            </a:r>
          </a:p>
        </p:txBody>
      </p:sp>
      <p:sp>
        <p:nvSpPr>
          <p:cNvPr id="350" name="Rectangle 349"/>
          <p:cNvSpPr>
            <a:spLocks noChangeAspect="1"/>
          </p:cNvSpPr>
          <p:nvPr/>
        </p:nvSpPr>
        <p:spPr bwMode="auto">
          <a:xfrm>
            <a:off x="7137230" y="3812411"/>
            <a:ext cx="1860449" cy="39549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Model is now a web service that is callable</a:t>
            </a:r>
          </a:p>
        </p:txBody>
      </p:sp>
      <p:pic>
        <p:nvPicPr>
          <p:cNvPr id="351" name="Picture 35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1554" y="2490227"/>
            <a:ext cx="2042229" cy="1163459"/>
          </a:xfrm>
          <a:prstGeom prst="rect">
            <a:avLst/>
          </a:prstGeom>
        </p:spPr>
      </p:pic>
      <p:pic>
        <p:nvPicPr>
          <p:cNvPr id="352" name="Picture 35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610505" y="2869192"/>
            <a:ext cx="738311" cy="159437"/>
          </a:xfrm>
          <a:prstGeom prst="rect">
            <a:avLst/>
          </a:prstGeom>
        </p:spPr>
      </p:pic>
      <p:pic>
        <p:nvPicPr>
          <p:cNvPr id="353" name="Picture 35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616032" y="3219792"/>
            <a:ext cx="738311" cy="159437"/>
          </a:xfrm>
          <a:prstGeom prst="rect">
            <a:avLst/>
          </a:prstGeom>
        </p:spPr>
      </p:pic>
      <p:cxnSp>
        <p:nvCxnSpPr>
          <p:cNvPr id="354" name="Straight Connector 353"/>
          <p:cNvCxnSpPr/>
          <p:nvPr/>
        </p:nvCxnSpPr>
        <p:spPr>
          <a:xfrm>
            <a:off x="9423691" y="1577721"/>
            <a:ext cx="0" cy="5073676"/>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grpSp>
        <p:nvGrpSpPr>
          <p:cNvPr id="355" name="Group 354"/>
          <p:cNvGrpSpPr/>
          <p:nvPr/>
        </p:nvGrpSpPr>
        <p:grpSpPr>
          <a:xfrm>
            <a:off x="7036337" y="5136970"/>
            <a:ext cx="2071033" cy="1220807"/>
            <a:chOff x="6508199" y="5380459"/>
            <a:chExt cx="2030609" cy="1196978"/>
          </a:xfrm>
        </p:grpSpPr>
        <p:sp>
          <p:nvSpPr>
            <p:cNvPr id="356" name="Rectangle 355"/>
            <p:cNvSpPr>
              <a:spLocks noChangeAspect="1"/>
            </p:cNvSpPr>
            <p:nvPr/>
          </p:nvSpPr>
          <p:spPr bwMode="auto">
            <a:xfrm>
              <a:off x="6508199" y="6189665"/>
              <a:ext cx="2030609" cy="38777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400" dirty="0"/>
                <a:t>Monetize the API through our marketplace</a:t>
              </a:r>
            </a:p>
          </p:txBody>
        </p:sp>
        <p:pic>
          <p:nvPicPr>
            <p:cNvPr id="357" name="Picture 35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22450" y="5380459"/>
              <a:ext cx="1210733" cy="722475"/>
            </a:xfrm>
            <a:prstGeom prst="rect">
              <a:avLst/>
            </a:prstGeom>
          </p:spPr>
        </p:pic>
        <p:cxnSp>
          <p:nvCxnSpPr>
            <p:cNvPr id="358" name="Straight Connector 357"/>
            <p:cNvCxnSpPr/>
            <p:nvPr/>
          </p:nvCxnSpPr>
          <p:spPr>
            <a:xfrm>
              <a:off x="6516825" y="6186126"/>
              <a:ext cx="2021983"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9" name="Group 358"/>
          <p:cNvGrpSpPr/>
          <p:nvPr/>
        </p:nvGrpSpPr>
        <p:grpSpPr>
          <a:xfrm>
            <a:off x="7419813" y="2157253"/>
            <a:ext cx="1295282" cy="1577131"/>
            <a:chOff x="6954979" y="2097980"/>
            <a:chExt cx="1270000" cy="1546347"/>
          </a:xfrm>
        </p:grpSpPr>
        <p:sp>
          <p:nvSpPr>
            <p:cNvPr id="360" name="Oval 359"/>
            <p:cNvSpPr/>
            <p:nvPr/>
          </p:nvSpPr>
          <p:spPr>
            <a:xfrm>
              <a:off x="7188226" y="2097980"/>
              <a:ext cx="780956" cy="780956"/>
            </a:xfrm>
            <a:prstGeom prst="ellipse">
              <a:avLst/>
            </a:prstGeom>
            <a:solidFill>
              <a:srgbClr val="00B0F0">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dirty="0">
                <a:solidFill>
                  <a:srgbClr val="FFFFFF"/>
                </a:solidFill>
              </a:endParaRPr>
            </a:p>
          </p:txBody>
        </p:sp>
        <p:grpSp>
          <p:nvGrpSpPr>
            <p:cNvPr id="361" name="Group 360"/>
            <p:cNvGrpSpPr/>
            <p:nvPr/>
          </p:nvGrpSpPr>
          <p:grpSpPr>
            <a:xfrm>
              <a:off x="6954979" y="2453658"/>
              <a:ext cx="1270000" cy="1190669"/>
              <a:chOff x="6444986" y="2494569"/>
              <a:chExt cx="1270000" cy="1190669"/>
            </a:xfrm>
          </p:grpSpPr>
          <p:pic>
            <p:nvPicPr>
              <p:cNvPr id="362" name="Picture 361"/>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44986" y="2494569"/>
                <a:ext cx="1270000" cy="1187225"/>
              </a:xfrm>
              <a:prstGeom prst="rect">
                <a:avLst/>
              </a:prstGeom>
            </p:spPr>
          </p:pic>
          <p:sp>
            <p:nvSpPr>
              <p:cNvPr id="363" name="Rectangle 362"/>
              <p:cNvSpPr/>
              <p:nvPr/>
            </p:nvSpPr>
            <p:spPr>
              <a:xfrm>
                <a:off x="6672560" y="3075302"/>
                <a:ext cx="757799" cy="609936"/>
              </a:xfrm>
              <a:prstGeom prst="rect">
                <a:avLst/>
              </a:prstGeom>
            </p:spPr>
            <p:txBody>
              <a:bodyPr wrap="none" lIns="182802" tIns="137101" rIns="182802" bIns="137101">
                <a:spAutoFit/>
              </a:bodyPr>
              <a:lstStyle/>
              <a:p>
                <a:pPr defTabSz="913873"/>
                <a:r>
                  <a:rPr lang="en-US" sz="2200" dirty="0">
                    <a:solidFill>
                      <a:srgbClr val="0070C0"/>
                    </a:solidFill>
                    <a:latin typeface="Segoe UI Light"/>
                    <a:ea typeface="Calibri" panose="020F0502020204030204" pitchFamily="34" charset="0"/>
                  </a:rPr>
                  <a:t>API</a:t>
                </a:r>
              </a:p>
            </p:txBody>
          </p:sp>
        </p:grpSp>
      </p:grpSp>
      <p:pic>
        <p:nvPicPr>
          <p:cNvPr id="364" name="Picture 36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rot="5400000">
            <a:off x="7698298" y="4574525"/>
            <a:ext cx="738311" cy="159437"/>
          </a:xfrm>
          <a:prstGeom prst="rect">
            <a:avLst/>
          </a:prstGeom>
        </p:spPr>
      </p:pic>
      <p:cxnSp>
        <p:nvCxnSpPr>
          <p:cNvPr id="365" name="Straight Connector 364"/>
          <p:cNvCxnSpPr/>
          <p:nvPr/>
        </p:nvCxnSpPr>
        <p:spPr>
          <a:xfrm>
            <a:off x="7036337" y="3820724"/>
            <a:ext cx="2062235" cy="0"/>
          </a:xfrm>
          <a:prstGeom prst="line">
            <a:avLst/>
          </a:prstGeom>
        </p:spPr>
        <p:style>
          <a:lnRef idx="1">
            <a:schemeClr val="accent1"/>
          </a:lnRef>
          <a:fillRef idx="0">
            <a:schemeClr val="accent1"/>
          </a:fillRef>
          <a:effectRef idx="0">
            <a:schemeClr val="accent1"/>
          </a:effectRef>
          <a:fontRef idx="minor">
            <a:schemeClr val="tx1"/>
          </a:fontRef>
        </p:style>
      </p:cxnSp>
      <p:pic>
        <p:nvPicPr>
          <p:cNvPr id="366" name="Picture 36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2869192"/>
            <a:ext cx="738311" cy="159437"/>
          </a:xfrm>
          <a:prstGeom prst="rect">
            <a:avLst/>
          </a:prstGeom>
        </p:spPr>
      </p:pic>
      <p:pic>
        <p:nvPicPr>
          <p:cNvPr id="367" name="Picture 36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052322" y="5382371"/>
            <a:ext cx="738311" cy="159437"/>
          </a:xfrm>
          <a:prstGeom prst="rect">
            <a:avLst/>
          </a:prstGeom>
        </p:spPr>
      </p:pic>
      <p:grpSp>
        <p:nvGrpSpPr>
          <p:cNvPr id="368" name="Group 4"/>
          <p:cNvGrpSpPr>
            <a:grpSpLocks noChangeAspect="1"/>
          </p:cNvGrpSpPr>
          <p:nvPr/>
        </p:nvGrpSpPr>
        <p:grpSpPr bwMode="auto">
          <a:xfrm>
            <a:off x="4071063" y="2406733"/>
            <a:ext cx="2801048" cy="1800444"/>
            <a:chOff x="2254" y="1703"/>
            <a:chExt cx="1730" cy="1112"/>
          </a:xfrm>
        </p:grpSpPr>
        <p:sp>
          <p:nvSpPr>
            <p:cNvPr id="369" name="AutoShape 3"/>
            <p:cNvSpPr>
              <a:spLocks noChangeAspect="1" noChangeArrowheads="1" noTextEdit="1"/>
            </p:cNvSpPr>
            <p:nvPr/>
          </p:nvSpPr>
          <p:spPr bwMode="auto">
            <a:xfrm>
              <a:off x="2254" y="1704"/>
              <a:ext cx="1730" cy="1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0" name="Freeform 5"/>
            <p:cNvSpPr>
              <a:spLocks noEditPoints="1"/>
            </p:cNvSpPr>
            <p:nvPr/>
          </p:nvSpPr>
          <p:spPr bwMode="auto">
            <a:xfrm>
              <a:off x="2254" y="1703"/>
              <a:ext cx="1233" cy="1112"/>
            </a:xfrm>
            <a:custGeom>
              <a:avLst/>
              <a:gdLst>
                <a:gd name="T0" fmla="*/ 923 w 977"/>
                <a:gd name="T1" fmla="*/ 0 h 883"/>
                <a:gd name="T2" fmla="*/ 54 w 977"/>
                <a:gd name="T3" fmla="*/ 0 h 883"/>
                <a:gd name="T4" fmla="*/ 0 w 977"/>
                <a:gd name="T5" fmla="*/ 53 h 883"/>
                <a:gd name="T6" fmla="*/ 0 w 977"/>
                <a:gd name="T7" fmla="*/ 646 h 883"/>
                <a:gd name="T8" fmla="*/ 54 w 977"/>
                <a:gd name="T9" fmla="*/ 700 h 883"/>
                <a:gd name="T10" fmla="*/ 355 w 977"/>
                <a:gd name="T11" fmla="*/ 700 h 883"/>
                <a:gd name="T12" fmla="*/ 168 w 977"/>
                <a:gd name="T13" fmla="*/ 834 h 883"/>
                <a:gd name="T14" fmla="*/ 168 w 977"/>
                <a:gd name="T15" fmla="*/ 883 h 883"/>
                <a:gd name="T16" fmla="*/ 393 w 977"/>
                <a:gd name="T17" fmla="*/ 883 h 883"/>
                <a:gd name="T18" fmla="*/ 568 w 977"/>
                <a:gd name="T19" fmla="*/ 883 h 883"/>
                <a:gd name="T20" fmla="*/ 808 w 977"/>
                <a:gd name="T21" fmla="*/ 883 h 883"/>
                <a:gd name="T22" fmla="*/ 808 w 977"/>
                <a:gd name="T23" fmla="*/ 834 h 883"/>
                <a:gd name="T24" fmla="*/ 618 w 977"/>
                <a:gd name="T25" fmla="*/ 700 h 883"/>
                <a:gd name="T26" fmla="*/ 923 w 977"/>
                <a:gd name="T27" fmla="*/ 700 h 883"/>
                <a:gd name="T28" fmla="*/ 977 w 977"/>
                <a:gd name="T29" fmla="*/ 646 h 883"/>
                <a:gd name="T30" fmla="*/ 977 w 977"/>
                <a:gd name="T31" fmla="*/ 53 h 883"/>
                <a:gd name="T32" fmla="*/ 923 w 977"/>
                <a:gd name="T33" fmla="*/ 0 h 883"/>
                <a:gd name="T34" fmla="*/ 915 w 977"/>
                <a:gd name="T35" fmla="*/ 639 h 883"/>
                <a:gd name="T36" fmla="*/ 61 w 977"/>
                <a:gd name="T37" fmla="*/ 639 h 883"/>
                <a:gd name="T38" fmla="*/ 61 w 977"/>
                <a:gd name="T39" fmla="*/ 61 h 883"/>
                <a:gd name="T40" fmla="*/ 915 w 977"/>
                <a:gd name="T41" fmla="*/ 61 h 883"/>
                <a:gd name="T42" fmla="*/ 915 w 977"/>
                <a:gd name="T43" fmla="*/ 639 h 8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77" h="883">
                  <a:moveTo>
                    <a:pt x="923" y="0"/>
                  </a:moveTo>
                  <a:cubicBezTo>
                    <a:pt x="54" y="0"/>
                    <a:pt x="54" y="0"/>
                    <a:pt x="54" y="0"/>
                  </a:cubicBezTo>
                  <a:cubicBezTo>
                    <a:pt x="24" y="0"/>
                    <a:pt x="0" y="24"/>
                    <a:pt x="0" y="53"/>
                  </a:cubicBezTo>
                  <a:cubicBezTo>
                    <a:pt x="0" y="646"/>
                    <a:pt x="0" y="646"/>
                    <a:pt x="0" y="646"/>
                  </a:cubicBezTo>
                  <a:cubicBezTo>
                    <a:pt x="0" y="676"/>
                    <a:pt x="24" y="700"/>
                    <a:pt x="54" y="700"/>
                  </a:cubicBezTo>
                  <a:cubicBezTo>
                    <a:pt x="355" y="700"/>
                    <a:pt x="355" y="700"/>
                    <a:pt x="355" y="700"/>
                  </a:cubicBezTo>
                  <a:cubicBezTo>
                    <a:pt x="384" y="819"/>
                    <a:pt x="353" y="834"/>
                    <a:pt x="168" y="834"/>
                  </a:cubicBezTo>
                  <a:cubicBezTo>
                    <a:pt x="168" y="883"/>
                    <a:pt x="168" y="883"/>
                    <a:pt x="168" y="883"/>
                  </a:cubicBezTo>
                  <a:cubicBezTo>
                    <a:pt x="393" y="883"/>
                    <a:pt x="393" y="883"/>
                    <a:pt x="393" y="883"/>
                  </a:cubicBezTo>
                  <a:cubicBezTo>
                    <a:pt x="568" y="883"/>
                    <a:pt x="568" y="883"/>
                    <a:pt x="568" y="883"/>
                  </a:cubicBezTo>
                  <a:cubicBezTo>
                    <a:pt x="808" y="883"/>
                    <a:pt x="808" y="883"/>
                    <a:pt x="808" y="883"/>
                  </a:cubicBezTo>
                  <a:cubicBezTo>
                    <a:pt x="808" y="834"/>
                    <a:pt x="808" y="834"/>
                    <a:pt x="808" y="834"/>
                  </a:cubicBezTo>
                  <a:cubicBezTo>
                    <a:pt x="603" y="834"/>
                    <a:pt x="589" y="819"/>
                    <a:pt x="618" y="700"/>
                  </a:cubicBezTo>
                  <a:cubicBezTo>
                    <a:pt x="923" y="700"/>
                    <a:pt x="923" y="700"/>
                    <a:pt x="923" y="700"/>
                  </a:cubicBezTo>
                  <a:cubicBezTo>
                    <a:pt x="953" y="700"/>
                    <a:pt x="977" y="676"/>
                    <a:pt x="977" y="646"/>
                  </a:cubicBezTo>
                  <a:cubicBezTo>
                    <a:pt x="977" y="53"/>
                    <a:pt x="977" y="53"/>
                    <a:pt x="977" y="53"/>
                  </a:cubicBezTo>
                  <a:cubicBezTo>
                    <a:pt x="977" y="24"/>
                    <a:pt x="953" y="0"/>
                    <a:pt x="923" y="0"/>
                  </a:cubicBezTo>
                  <a:close/>
                  <a:moveTo>
                    <a:pt x="915" y="639"/>
                  </a:moveTo>
                  <a:cubicBezTo>
                    <a:pt x="61" y="639"/>
                    <a:pt x="61" y="639"/>
                    <a:pt x="61" y="639"/>
                  </a:cubicBezTo>
                  <a:cubicBezTo>
                    <a:pt x="61" y="61"/>
                    <a:pt x="61" y="61"/>
                    <a:pt x="61" y="61"/>
                  </a:cubicBezTo>
                  <a:cubicBezTo>
                    <a:pt x="915" y="61"/>
                    <a:pt x="915" y="61"/>
                    <a:pt x="915" y="61"/>
                  </a:cubicBezTo>
                  <a:lnTo>
                    <a:pt x="915" y="639"/>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1" name="Rectangle 6"/>
            <p:cNvSpPr>
              <a:spLocks noChangeArrowheads="1"/>
            </p:cNvSpPr>
            <p:nvPr/>
          </p:nvSpPr>
          <p:spPr bwMode="auto">
            <a:xfrm>
              <a:off x="2331" y="1780"/>
              <a:ext cx="1078" cy="728"/>
            </a:xfrm>
            <a:prstGeom prst="rect">
              <a:avLst/>
            </a:prstGeom>
            <a:solidFill>
              <a:srgbClr val="4C4C4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2" name="Rectangle 7"/>
            <p:cNvSpPr>
              <a:spLocks noChangeArrowheads="1"/>
            </p:cNvSpPr>
            <p:nvPr/>
          </p:nvSpPr>
          <p:spPr bwMode="auto">
            <a:xfrm>
              <a:off x="2331" y="1780"/>
              <a:ext cx="1078" cy="110"/>
            </a:xfrm>
            <a:prstGeom prst="rect">
              <a:avLst/>
            </a:prstGeom>
            <a:solidFill>
              <a:srgbClr val="9999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3" name="Oval 8"/>
            <p:cNvSpPr>
              <a:spLocks noChangeArrowheads="1"/>
            </p:cNvSpPr>
            <p:nvPr/>
          </p:nvSpPr>
          <p:spPr bwMode="auto">
            <a:xfrm>
              <a:off x="2358" y="1796"/>
              <a:ext cx="77" cy="77"/>
            </a:xfrm>
            <a:prstGeom prst="ellipse">
              <a:avLst/>
            </a:prstGeom>
            <a:solidFill>
              <a:srgbClr val="0070C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4" name="Line 9"/>
            <p:cNvSpPr>
              <a:spLocks noChangeShapeType="1"/>
            </p:cNvSpPr>
            <p:nvPr/>
          </p:nvSpPr>
          <p:spPr bwMode="auto">
            <a:xfrm flipH="1">
              <a:off x="2379" y="1835"/>
              <a:ext cx="42"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5" name="Line 10"/>
            <p:cNvSpPr>
              <a:spLocks noChangeShapeType="1"/>
            </p:cNvSpPr>
            <p:nvPr/>
          </p:nvSpPr>
          <p:spPr bwMode="auto">
            <a:xfrm>
              <a:off x="2412" y="1835"/>
              <a:ext cx="0" cy="0"/>
            </a:xfrm>
            <a:prstGeom prst="line">
              <a:avLst/>
            </a:prstGeom>
            <a:noFill/>
            <a:ln w="6350"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6" name="Freeform 11"/>
            <p:cNvSpPr>
              <a:spLocks/>
            </p:cNvSpPr>
            <p:nvPr/>
          </p:nvSpPr>
          <p:spPr bwMode="auto">
            <a:xfrm>
              <a:off x="2378" y="1819"/>
              <a:ext cx="17" cy="32"/>
            </a:xfrm>
            <a:custGeom>
              <a:avLst/>
              <a:gdLst>
                <a:gd name="T0" fmla="*/ 17 w 17"/>
                <a:gd name="T1" fmla="*/ 32 h 32"/>
                <a:gd name="T2" fmla="*/ 0 w 17"/>
                <a:gd name="T3" fmla="*/ 16 h 32"/>
                <a:gd name="T4" fmla="*/ 17 w 17"/>
                <a:gd name="T5" fmla="*/ 0 h 32"/>
              </a:gdLst>
              <a:ahLst/>
              <a:cxnLst>
                <a:cxn ang="0">
                  <a:pos x="T0" y="T1"/>
                </a:cxn>
                <a:cxn ang="0">
                  <a:pos x="T2" y="T3"/>
                </a:cxn>
                <a:cxn ang="0">
                  <a:pos x="T4" y="T5"/>
                </a:cxn>
              </a:cxnLst>
              <a:rect l="0" t="0" r="r" b="b"/>
              <a:pathLst>
                <a:path w="17" h="32">
                  <a:moveTo>
                    <a:pt x="17" y="32"/>
                  </a:moveTo>
                  <a:lnTo>
                    <a:pt x="0" y="16"/>
                  </a:lnTo>
                  <a:lnTo>
                    <a:pt x="17" y="0"/>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7" name="Rectangle 12"/>
            <p:cNvSpPr>
              <a:spLocks noChangeArrowheads="1"/>
            </p:cNvSpPr>
            <p:nvPr/>
          </p:nvSpPr>
          <p:spPr bwMode="auto">
            <a:xfrm>
              <a:off x="3338" y="1780"/>
              <a:ext cx="71" cy="65"/>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8" name="Line 13"/>
            <p:cNvSpPr>
              <a:spLocks noChangeShapeType="1"/>
            </p:cNvSpPr>
            <p:nvPr/>
          </p:nvSpPr>
          <p:spPr bwMode="auto">
            <a:xfrm>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79" name="Line 14"/>
            <p:cNvSpPr>
              <a:spLocks noChangeShapeType="1"/>
            </p:cNvSpPr>
            <p:nvPr/>
          </p:nvSpPr>
          <p:spPr bwMode="auto">
            <a:xfrm flipH="1">
              <a:off x="3358" y="1796"/>
              <a:ext cx="34" cy="34"/>
            </a:xfrm>
            <a:prstGeom prst="line">
              <a:avLst/>
            </a:prstGeom>
            <a:noFill/>
            <a:ln w="3175" cap="flat">
              <a:solidFill>
                <a:srgbClr val="E6E6E6"/>
              </a:solidFill>
              <a:prstDash val="solid"/>
              <a:miter lim="800000"/>
              <a:headEnd/>
              <a:tailEnd/>
            </a:ln>
            <a:extLst>
              <a:ext uri="{909E8E84-426E-40dd-AFC4-6F175D3DCCD1}">
                <a14:hiddenFill xmlns=""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0" name="Rectangle 15"/>
            <p:cNvSpPr>
              <a:spLocks noChangeArrowheads="1"/>
            </p:cNvSpPr>
            <p:nvPr/>
          </p:nvSpPr>
          <p:spPr bwMode="auto">
            <a:xfrm>
              <a:off x="2474" y="1807"/>
              <a:ext cx="824" cy="57"/>
            </a:xfrm>
            <a:prstGeom prst="rect">
              <a:avLst/>
            </a:pr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1" name="Freeform 16"/>
            <p:cNvSpPr>
              <a:spLocks/>
            </p:cNvSpPr>
            <p:nvPr/>
          </p:nvSpPr>
          <p:spPr bwMode="auto">
            <a:xfrm>
              <a:off x="2624" y="1981"/>
              <a:ext cx="464" cy="78"/>
            </a:xfrm>
            <a:custGeom>
              <a:avLst/>
              <a:gdLst>
                <a:gd name="T0" fmla="*/ 346 w 368"/>
                <a:gd name="T1" fmla="*/ 62 h 62"/>
                <a:gd name="T2" fmla="*/ 22 w 368"/>
                <a:gd name="T3" fmla="*/ 62 h 62"/>
                <a:gd name="T4" fmla="*/ 0 w 368"/>
                <a:gd name="T5" fmla="*/ 40 h 62"/>
                <a:gd name="T6" fmla="*/ 0 w 368"/>
                <a:gd name="T7" fmla="*/ 22 h 62"/>
                <a:gd name="T8" fmla="*/ 22 w 368"/>
                <a:gd name="T9" fmla="*/ 0 h 62"/>
                <a:gd name="T10" fmla="*/ 346 w 368"/>
                <a:gd name="T11" fmla="*/ 0 h 62"/>
                <a:gd name="T12" fmla="*/ 368 w 368"/>
                <a:gd name="T13" fmla="*/ 22 h 62"/>
                <a:gd name="T14" fmla="*/ 368 w 368"/>
                <a:gd name="T15" fmla="*/ 40 h 62"/>
                <a:gd name="T16" fmla="*/ 346 w 368"/>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8" h="62">
                  <a:moveTo>
                    <a:pt x="346" y="62"/>
                  </a:moveTo>
                  <a:cubicBezTo>
                    <a:pt x="22" y="62"/>
                    <a:pt x="22" y="62"/>
                    <a:pt x="22" y="62"/>
                  </a:cubicBezTo>
                  <a:cubicBezTo>
                    <a:pt x="10" y="62"/>
                    <a:pt x="0" y="52"/>
                    <a:pt x="0" y="40"/>
                  </a:cubicBezTo>
                  <a:cubicBezTo>
                    <a:pt x="0" y="22"/>
                    <a:pt x="0" y="22"/>
                    <a:pt x="0" y="22"/>
                  </a:cubicBezTo>
                  <a:cubicBezTo>
                    <a:pt x="0" y="10"/>
                    <a:pt x="10" y="0"/>
                    <a:pt x="22" y="0"/>
                  </a:cubicBezTo>
                  <a:cubicBezTo>
                    <a:pt x="346" y="0"/>
                    <a:pt x="346" y="0"/>
                    <a:pt x="346" y="0"/>
                  </a:cubicBezTo>
                  <a:cubicBezTo>
                    <a:pt x="358" y="0"/>
                    <a:pt x="368" y="10"/>
                    <a:pt x="368" y="22"/>
                  </a:cubicBezTo>
                  <a:cubicBezTo>
                    <a:pt x="368" y="40"/>
                    <a:pt x="368" y="40"/>
                    <a:pt x="368" y="40"/>
                  </a:cubicBezTo>
                  <a:cubicBezTo>
                    <a:pt x="368" y="52"/>
                    <a:pt x="358" y="62"/>
                    <a:pt x="346" y="62"/>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2" name="Freeform 17"/>
            <p:cNvSpPr>
              <a:spLocks/>
            </p:cNvSpPr>
            <p:nvPr/>
          </p:nvSpPr>
          <p:spPr bwMode="auto">
            <a:xfrm>
              <a:off x="246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1"/>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3" name="Freeform 18"/>
            <p:cNvSpPr>
              <a:spLocks/>
            </p:cNvSpPr>
            <p:nvPr/>
          </p:nvSpPr>
          <p:spPr bwMode="auto">
            <a:xfrm>
              <a:off x="2806" y="2135"/>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9" y="61"/>
                    <a:pt x="0" y="51"/>
                    <a:pt x="0" y="39"/>
                  </a:cubicBezTo>
                  <a:cubicBezTo>
                    <a:pt x="0" y="22"/>
                    <a:pt x="0" y="22"/>
                    <a:pt x="0" y="22"/>
                  </a:cubicBezTo>
                  <a:cubicBezTo>
                    <a:pt x="0" y="10"/>
                    <a:pt x="9" y="0"/>
                    <a:pt x="22" y="0"/>
                  </a:cubicBezTo>
                  <a:cubicBezTo>
                    <a:pt x="196" y="0"/>
                    <a:pt x="196" y="0"/>
                    <a:pt x="196" y="0"/>
                  </a:cubicBezTo>
                  <a:cubicBezTo>
                    <a:pt x="208" y="0"/>
                    <a:pt x="218" y="10"/>
                    <a:pt x="218" y="22"/>
                  </a:cubicBezTo>
                  <a:cubicBezTo>
                    <a:pt x="218" y="39"/>
                    <a:pt x="218" y="39"/>
                    <a:pt x="218" y="39"/>
                  </a:cubicBezTo>
                  <a:cubicBezTo>
                    <a:pt x="218" y="51"/>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4" name="Freeform 19"/>
            <p:cNvSpPr>
              <a:spLocks/>
            </p:cNvSpPr>
            <p:nvPr/>
          </p:nvSpPr>
          <p:spPr bwMode="auto">
            <a:xfrm>
              <a:off x="3071" y="2242"/>
              <a:ext cx="275" cy="77"/>
            </a:xfrm>
            <a:custGeom>
              <a:avLst/>
              <a:gdLst>
                <a:gd name="T0" fmla="*/ 196 w 218"/>
                <a:gd name="T1" fmla="*/ 61 h 61"/>
                <a:gd name="T2" fmla="*/ 22 w 218"/>
                <a:gd name="T3" fmla="*/ 61 h 61"/>
                <a:gd name="T4" fmla="*/ 0 w 218"/>
                <a:gd name="T5" fmla="*/ 39 h 61"/>
                <a:gd name="T6" fmla="*/ 0 w 218"/>
                <a:gd name="T7" fmla="*/ 22 h 61"/>
                <a:gd name="T8" fmla="*/ 22 w 218"/>
                <a:gd name="T9" fmla="*/ 0 h 61"/>
                <a:gd name="T10" fmla="*/ 196 w 218"/>
                <a:gd name="T11" fmla="*/ 0 h 61"/>
                <a:gd name="T12" fmla="*/ 218 w 218"/>
                <a:gd name="T13" fmla="*/ 22 h 61"/>
                <a:gd name="T14" fmla="*/ 218 w 218"/>
                <a:gd name="T15" fmla="*/ 39 h 61"/>
                <a:gd name="T16" fmla="*/ 196 w 218"/>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8" h="61">
                  <a:moveTo>
                    <a:pt x="196" y="61"/>
                  </a:moveTo>
                  <a:cubicBezTo>
                    <a:pt x="22" y="61"/>
                    <a:pt x="22" y="61"/>
                    <a:pt x="22" y="61"/>
                  </a:cubicBezTo>
                  <a:cubicBezTo>
                    <a:pt x="10" y="61"/>
                    <a:pt x="0" y="52"/>
                    <a:pt x="0" y="39"/>
                  </a:cubicBezTo>
                  <a:cubicBezTo>
                    <a:pt x="0" y="22"/>
                    <a:pt x="0" y="22"/>
                    <a:pt x="0" y="22"/>
                  </a:cubicBezTo>
                  <a:cubicBezTo>
                    <a:pt x="0" y="10"/>
                    <a:pt x="10" y="0"/>
                    <a:pt x="22" y="0"/>
                  </a:cubicBezTo>
                  <a:cubicBezTo>
                    <a:pt x="196" y="0"/>
                    <a:pt x="196" y="0"/>
                    <a:pt x="196" y="0"/>
                  </a:cubicBezTo>
                  <a:cubicBezTo>
                    <a:pt x="208" y="0"/>
                    <a:pt x="218" y="10"/>
                    <a:pt x="218" y="22"/>
                  </a:cubicBezTo>
                  <a:cubicBezTo>
                    <a:pt x="218" y="39"/>
                    <a:pt x="218" y="39"/>
                    <a:pt x="218" y="39"/>
                  </a:cubicBezTo>
                  <a:cubicBezTo>
                    <a:pt x="218" y="52"/>
                    <a:pt x="208" y="61"/>
                    <a:pt x="196" y="61"/>
                  </a:cubicBezTo>
                  <a:close/>
                </a:path>
              </a:pathLst>
            </a:custGeom>
            <a:solidFill>
              <a:srgbClr val="FFFFFF"/>
            </a:solidFill>
            <a:ln w="6350" cap="flat">
              <a:solidFill>
                <a:srgbClr val="E6E6E6"/>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5" name="Freeform 20"/>
            <p:cNvSpPr>
              <a:spLocks/>
            </p:cNvSpPr>
            <p:nvPr/>
          </p:nvSpPr>
          <p:spPr bwMode="auto">
            <a:xfrm>
              <a:off x="2604" y="2060"/>
              <a:ext cx="258" cy="47"/>
            </a:xfrm>
            <a:custGeom>
              <a:avLst/>
              <a:gdLst>
                <a:gd name="T0" fmla="*/ 258 w 258"/>
                <a:gd name="T1" fmla="*/ 0 h 47"/>
                <a:gd name="T2" fmla="*/ 258 w 258"/>
                <a:gd name="T3" fmla="*/ 24 h 47"/>
                <a:gd name="T4" fmla="*/ 0 w 258"/>
                <a:gd name="T5" fmla="*/ 24 h 47"/>
                <a:gd name="T6" fmla="*/ 0 w 258"/>
                <a:gd name="T7" fmla="*/ 47 h 47"/>
              </a:gdLst>
              <a:ahLst/>
              <a:cxnLst>
                <a:cxn ang="0">
                  <a:pos x="T0" y="T1"/>
                </a:cxn>
                <a:cxn ang="0">
                  <a:pos x="T2" y="T3"/>
                </a:cxn>
                <a:cxn ang="0">
                  <a:pos x="T4" y="T5"/>
                </a:cxn>
                <a:cxn ang="0">
                  <a:pos x="T6" y="T7"/>
                </a:cxn>
              </a:cxnLst>
              <a:rect l="0" t="0" r="r" b="b"/>
              <a:pathLst>
                <a:path w="258" h="47">
                  <a:moveTo>
                    <a:pt x="258" y="0"/>
                  </a:moveTo>
                  <a:lnTo>
                    <a:pt x="258" y="24"/>
                  </a:lnTo>
                  <a:lnTo>
                    <a:pt x="0" y="24"/>
                  </a:lnTo>
                  <a:lnTo>
                    <a:pt x="0"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6" name="Freeform 21"/>
            <p:cNvSpPr>
              <a:spLocks/>
            </p:cNvSpPr>
            <p:nvPr/>
          </p:nvSpPr>
          <p:spPr bwMode="auto">
            <a:xfrm>
              <a:off x="2592" y="2103"/>
              <a:ext cx="23" cy="20"/>
            </a:xfrm>
            <a:custGeom>
              <a:avLst/>
              <a:gdLst>
                <a:gd name="T0" fmla="*/ 0 w 23"/>
                <a:gd name="T1" fmla="*/ 0 h 20"/>
                <a:gd name="T2" fmla="*/ 12 w 23"/>
                <a:gd name="T3" fmla="*/ 20 h 20"/>
                <a:gd name="T4" fmla="*/ 23 w 23"/>
                <a:gd name="T5" fmla="*/ 0 h 20"/>
                <a:gd name="T6" fmla="*/ 0 w 23"/>
                <a:gd name="T7" fmla="*/ 0 h 20"/>
              </a:gdLst>
              <a:ahLst/>
              <a:cxnLst>
                <a:cxn ang="0">
                  <a:pos x="T0" y="T1"/>
                </a:cxn>
                <a:cxn ang="0">
                  <a:pos x="T2" y="T3"/>
                </a:cxn>
                <a:cxn ang="0">
                  <a:pos x="T4" y="T5"/>
                </a:cxn>
                <a:cxn ang="0">
                  <a:pos x="T6" y="T7"/>
                </a:cxn>
              </a:cxnLst>
              <a:rect l="0" t="0" r="r" b="b"/>
              <a:pathLst>
                <a:path w="23" h="20">
                  <a:moveTo>
                    <a:pt x="0" y="0"/>
                  </a:moveTo>
                  <a:lnTo>
                    <a:pt x="12" y="20"/>
                  </a:lnTo>
                  <a:lnTo>
                    <a:pt x="23"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7" name="Freeform 22"/>
            <p:cNvSpPr>
              <a:spLocks/>
            </p:cNvSpPr>
            <p:nvPr/>
          </p:nvSpPr>
          <p:spPr bwMode="auto">
            <a:xfrm>
              <a:off x="2862" y="2060"/>
              <a:ext cx="81" cy="47"/>
            </a:xfrm>
            <a:custGeom>
              <a:avLst/>
              <a:gdLst>
                <a:gd name="T0" fmla="*/ 0 w 81"/>
                <a:gd name="T1" fmla="*/ 0 h 47"/>
                <a:gd name="T2" fmla="*/ 0 w 81"/>
                <a:gd name="T3" fmla="*/ 24 h 47"/>
                <a:gd name="T4" fmla="*/ 81 w 81"/>
                <a:gd name="T5" fmla="*/ 24 h 47"/>
                <a:gd name="T6" fmla="*/ 81 w 81"/>
                <a:gd name="T7" fmla="*/ 47 h 47"/>
              </a:gdLst>
              <a:ahLst/>
              <a:cxnLst>
                <a:cxn ang="0">
                  <a:pos x="T0" y="T1"/>
                </a:cxn>
                <a:cxn ang="0">
                  <a:pos x="T2" y="T3"/>
                </a:cxn>
                <a:cxn ang="0">
                  <a:pos x="T4" y="T5"/>
                </a:cxn>
                <a:cxn ang="0">
                  <a:pos x="T6" y="T7"/>
                </a:cxn>
              </a:cxnLst>
              <a:rect l="0" t="0" r="r" b="b"/>
              <a:pathLst>
                <a:path w="81" h="47">
                  <a:moveTo>
                    <a:pt x="0" y="0"/>
                  </a:moveTo>
                  <a:lnTo>
                    <a:pt x="0" y="24"/>
                  </a:lnTo>
                  <a:lnTo>
                    <a:pt x="81" y="24"/>
                  </a:lnTo>
                  <a:lnTo>
                    <a:pt x="81" y="47"/>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8" name="Freeform 23"/>
            <p:cNvSpPr>
              <a:spLocks/>
            </p:cNvSpPr>
            <p:nvPr/>
          </p:nvSpPr>
          <p:spPr bwMode="auto">
            <a:xfrm>
              <a:off x="2932" y="2103"/>
              <a:ext cx="22" cy="20"/>
            </a:xfrm>
            <a:custGeom>
              <a:avLst/>
              <a:gdLst>
                <a:gd name="T0" fmla="*/ 0 w 22"/>
                <a:gd name="T1" fmla="*/ 0 h 20"/>
                <a:gd name="T2" fmla="*/ 11 w 22"/>
                <a:gd name="T3" fmla="*/ 20 h 20"/>
                <a:gd name="T4" fmla="*/ 22 w 22"/>
                <a:gd name="T5" fmla="*/ 0 h 20"/>
                <a:gd name="T6" fmla="*/ 0 w 22"/>
                <a:gd name="T7" fmla="*/ 0 h 20"/>
              </a:gdLst>
              <a:ahLst/>
              <a:cxnLst>
                <a:cxn ang="0">
                  <a:pos x="T0" y="T1"/>
                </a:cxn>
                <a:cxn ang="0">
                  <a:pos x="T2" y="T3"/>
                </a:cxn>
                <a:cxn ang="0">
                  <a:pos x="T4" y="T5"/>
                </a:cxn>
                <a:cxn ang="0">
                  <a:pos x="T6" y="T7"/>
                </a:cxn>
              </a:cxnLst>
              <a:rect l="0" t="0" r="r" b="b"/>
              <a:pathLst>
                <a:path w="22" h="20">
                  <a:moveTo>
                    <a:pt x="0" y="0"/>
                  </a:moveTo>
                  <a:lnTo>
                    <a:pt x="11" y="20"/>
                  </a:lnTo>
                  <a:lnTo>
                    <a:pt x="22"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89" name="Freeform 24"/>
            <p:cNvSpPr>
              <a:spLocks/>
            </p:cNvSpPr>
            <p:nvPr/>
          </p:nvSpPr>
          <p:spPr bwMode="auto">
            <a:xfrm>
              <a:off x="3081" y="2174"/>
              <a:ext cx="137" cy="35"/>
            </a:xfrm>
            <a:custGeom>
              <a:avLst/>
              <a:gdLst>
                <a:gd name="T0" fmla="*/ 0 w 137"/>
                <a:gd name="T1" fmla="*/ 0 h 35"/>
                <a:gd name="T2" fmla="*/ 137 w 137"/>
                <a:gd name="T3" fmla="*/ 0 h 35"/>
                <a:gd name="T4" fmla="*/ 137 w 137"/>
                <a:gd name="T5" fmla="*/ 35 h 35"/>
              </a:gdLst>
              <a:ahLst/>
              <a:cxnLst>
                <a:cxn ang="0">
                  <a:pos x="T0" y="T1"/>
                </a:cxn>
                <a:cxn ang="0">
                  <a:pos x="T2" y="T3"/>
                </a:cxn>
                <a:cxn ang="0">
                  <a:pos x="T4" y="T5"/>
                </a:cxn>
              </a:cxnLst>
              <a:rect l="0" t="0" r="r" b="b"/>
              <a:pathLst>
                <a:path w="137" h="35">
                  <a:moveTo>
                    <a:pt x="0" y="0"/>
                  </a:moveTo>
                  <a:lnTo>
                    <a:pt x="137" y="0"/>
                  </a:lnTo>
                  <a:lnTo>
                    <a:pt x="137" y="35"/>
                  </a:lnTo>
                </a:path>
              </a:pathLst>
            </a:custGeom>
            <a:noFill/>
            <a:ln w="6350" cap="flat">
              <a:solidFill>
                <a:srgbClr val="E6E6E6"/>
              </a:solidFill>
              <a:prstDash val="solid"/>
              <a:miter lim="800000"/>
              <a:headEnd/>
              <a:tailEnd/>
            </a:ln>
            <a:extLst>
              <a:ext uri="{909E8E84-426E-40dd-AFC4-6F175D3DCCD1}">
                <a14:hiddenFill xmlns=""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sp>
          <p:nvSpPr>
            <p:cNvPr id="390" name="Freeform 25"/>
            <p:cNvSpPr>
              <a:spLocks/>
            </p:cNvSpPr>
            <p:nvPr/>
          </p:nvSpPr>
          <p:spPr bwMode="auto">
            <a:xfrm>
              <a:off x="3207" y="2205"/>
              <a:ext cx="21" cy="19"/>
            </a:xfrm>
            <a:custGeom>
              <a:avLst/>
              <a:gdLst>
                <a:gd name="T0" fmla="*/ 0 w 21"/>
                <a:gd name="T1" fmla="*/ 0 h 19"/>
                <a:gd name="T2" fmla="*/ 11 w 21"/>
                <a:gd name="T3" fmla="*/ 19 h 19"/>
                <a:gd name="T4" fmla="*/ 21 w 21"/>
                <a:gd name="T5" fmla="*/ 0 h 19"/>
                <a:gd name="T6" fmla="*/ 0 w 21"/>
                <a:gd name="T7" fmla="*/ 0 h 19"/>
              </a:gdLst>
              <a:ahLst/>
              <a:cxnLst>
                <a:cxn ang="0">
                  <a:pos x="T0" y="T1"/>
                </a:cxn>
                <a:cxn ang="0">
                  <a:pos x="T2" y="T3"/>
                </a:cxn>
                <a:cxn ang="0">
                  <a:pos x="T4" y="T5"/>
                </a:cxn>
                <a:cxn ang="0">
                  <a:pos x="T6" y="T7"/>
                </a:cxn>
              </a:cxnLst>
              <a:rect l="0" t="0" r="r" b="b"/>
              <a:pathLst>
                <a:path w="21" h="19">
                  <a:moveTo>
                    <a:pt x="0" y="0"/>
                  </a:moveTo>
                  <a:lnTo>
                    <a:pt x="11" y="19"/>
                  </a:lnTo>
                  <a:lnTo>
                    <a:pt x="21" y="0"/>
                  </a:lnTo>
                  <a:lnTo>
                    <a:pt x="0" y="0"/>
                  </a:lnTo>
                  <a:close/>
                </a:path>
              </a:pathLst>
            </a:custGeom>
            <a:solidFill>
              <a:srgbClr val="E6E6E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B0F0"/>
                </a:solidFill>
              </a:endParaRPr>
            </a:p>
          </p:txBody>
        </p:sp>
      </p:grpSp>
      <p:sp>
        <p:nvSpPr>
          <p:cNvPr id="391" name="Rectangle 390"/>
          <p:cNvSpPr>
            <a:spLocks noChangeAspect="1"/>
          </p:cNvSpPr>
          <p:nvPr/>
        </p:nvSpPr>
        <p:spPr bwMode="auto">
          <a:xfrm>
            <a:off x="3721222" y="4338339"/>
            <a:ext cx="2800419" cy="816369"/>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600" dirty="0"/>
              <a:t>Integrated development environment for Machine Learning </a:t>
            </a:r>
          </a:p>
        </p:txBody>
      </p:sp>
      <p:sp>
        <p:nvSpPr>
          <p:cNvPr id="392" name="Rectangle 391"/>
          <p:cNvSpPr>
            <a:spLocks noChangeAspect="1"/>
          </p:cNvSpPr>
          <p:nvPr/>
        </p:nvSpPr>
        <p:spPr bwMode="auto">
          <a:xfrm>
            <a:off x="3994337" y="3309392"/>
            <a:ext cx="1351588" cy="237262"/>
          </a:xfrm>
          <a:prstGeom prst="rect">
            <a:avLst/>
          </a:prstGeom>
          <a:noFill/>
          <a:ln w="38100" cap="flat" cmpd="sng" algn="ctr">
            <a:noFill/>
            <a:prstDash val="solid"/>
            <a:headEnd type="none" w="med" len="med"/>
            <a:tailEnd type="none" w="med" len="med"/>
          </a:ln>
          <a:effectLst/>
        </p:spPr>
        <p:txBody>
          <a:bodyPr vert="horz" wrap="square" lIns="93216" tIns="91401" rIns="93216" bIns="91401" numCol="1" rtlCol="0" anchor="t" anchorCtr="0" compatLnSpc="1">
            <a:prstTxWarp prst="textNoShape">
              <a:avLst/>
            </a:prstTxWarp>
          </a:bodyPr>
          <a:lstStyle/>
          <a:p>
            <a:pPr algn="ctr" defTabSz="932597" fontAlgn="base">
              <a:lnSpc>
                <a:spcPct val="90000"/>
              </a:lnSpc>
              <a:spcBef>
                <a:spcPct val="0"/>
              </a:spcBef>
              <a:spcAft>
                <a:spcPts val="600"/>
              </a:spcAft>
            </a:pPr>
            <a:r>
              <a:rPr lang="en-US" sz="1020" dirty="0">
                <a:solidFill>
                  <a:srgbClr val="FFFFFF"/>
                </a:solidFill>
              </a:rPr>
              <a:t>ML STUDIO</a:t>
            </a:r>
          </a:p>
        </p:txBody>
      </p:sp>
      <p:cxnSp>
        <p:nvCxnSpPr>
          <p:cNvPr id="393" name="Straight Connector 392"/>
          <p:cNvCxnSpPr/>
          <p:nvPr/>
        </p:nvCxnSpPr>
        <p:spPr>
          <a:xfrm>
            <a:off x="3733077" y="4330809"/>
            <a:ext cx="2788564"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441" name="Group 440"/>
          <p:cNvGrpSpPr/>
          <p:nvPr/>
        </p:nvGrpSpPr>
        <p:grpSpPr>
          <a:xfrm>
            <a:off x="10629662" y="2449498"/>
            <a:ext cx="466146" cy="800788"/>
            <a:chOff x="9384608" y="3646196"/>
            <a:chExt cx="466344" cy="801128"/>
          </a:xfrm>
        </p:grpSpPr>
        <p:grpSp>
          <p:nvGrpSpPr>
            <p:cNvPr id="442" name="Group 441"/>
            <p:cNvGrpSpPr/>
            <p:nvPr/>
          </p:nvGrpSpPr>
          <p:grpSpPr>
            <a:xfrm>
              <a:off x="9384608" y="3646196"/>
              <a:ext cx="466344" cy="801128"/>
              <a:chOff x="9384608" y="3646196"/>
              <a:chExt cx="466344" cy="801128"/>
            </a:xfrm>
          </p:grpSpPr>
          <p:sp>
            <p:nvSpPr>
              <p:cNvPr id="448" name="Freeform 10"/>
              <p:cNvSpPr>
                <a:spLocks/>
              </p:cNvSpPr>
              <p:nvPr/>
            </p:nvSpPr>
            <p:spPr bwMode="auto">
              <a:xfrm>
                <a:off x="9384608" y="3646196"/>
                <a:ext cx="466344" cy="801128"/>
              </a:xfrm>
              <a:custGeom>
                <a:avLst/>
                <a:gdLst>
                  <a:gd name="T0" fmla="*/ 172 w 184"/>
                  <a:gd name="T1" fmla="*/ 0 h 314"/>
                  <a:gd name="T2" fmla="*/ 12 w 184"/>
                  <a:gd name="T3" fmla="*/ 0 h 314"/>
                  <a:gd name="T4" fmla="*/ 0 w 184"/>
                  <a:gd name="T5" fmla="*/ 12 h 314"/>
                  <a:gd name="T6" fmla="*/ 0 w 184"/>
                  <a:gd name="T7" fmla="*/ 302 h 314"/>
                  <a:gd name="T8" fmla="*/ 12 w 184"/>
                  <a:gd name="T9" fmla="*/ 314 h 314"/>
                  <a:gd name="T10" fmla="*/ 172 w 184"/>
                  <a:gd name="T11" fmla="*/ 314 h 314"/>
                  <a:gd name="T12" fmla="*/ 184 w 184"/>
                  <a:gd name="T13" fmla="*/ 302 h 314"/>
                  <a:gd name="T14" fmla="*/ 184 w 184"/>
                  <a:gd name="T15" fmla="*/ 12 h 314"/>
                  <a:gd name="T16" fmla="*/ 172 w 184"/>
                  <a:gd name="T17" fmla="*/ 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4" h="314">
                    <a:moveTo>
                      <a:pt x="172" y="0"/>
                    </a:moveTo>
                    <a:cubicBezTo>
                      <a:pt x="12" y="0"/>
                      <a:pt x="12" y="0"/>
                      <a:pt x="12" y="0"/>
                    </a:cubicBezTo>
                    <a:cubicBezTo>
                      <a:pt x="6" y="0"/>
                      <a:pt x="0" y="5"/>
                      <a:pt x="0" y="12"/>
                    </a:cubicBezTo>
                    <a:cubicBezTo>
                      <a:pt x="0" y="302"/>
                      <a:pt x="0" y="302"/>
                      <a:pt x="0" y="302"/>
                    </a:cubicBezTo>
                    <a:cubicBezTo>
                      <a:pt x="0" y="308"/>
                      <a:pt x="6" y="314"/>
                      <a:pt x="12" y="314"/>
                    </a:cubicBezTo>
                    <a:cubicBezTo>
                      <a:pt x="172" y="314"/>
                      <a:pt x="172" y="314"/>
                      <a:pt x="172" y="314"/>
                    </a:cubicBezTo>
                    <a:cubicBezTo>
                      <a:pt x="178" y="314"/>
                      <a:pt x="184" y="308"/>
                      <a:pt x="184" y="302"/>
                    </a:cubicBezTo>
                    <a:cubicBezTo>
                      <a:pt x="184" y="12"/>
                      <a:pt x="184" y="12"/>
                      <a:pt x="184" y="12"/>
                    </a:cubicBezTo>
                    <a:cubicBezTo>
                      <a:pt x="184" y="5"/>
                      <a:pt x="178" y="0"/>
                      <a:pt x="172" y="0"/>
                    </a:cubicBezTo>
                  </a:path>
                </a:pathLst>
              </a:custGeom>
              <a:solidFill>
                <a:srgbClr val="FFFFFF"/>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9" name="Rectangle 11"/>
              <p:cNvSpPr>
                <a:spLocks noChangeArrowheads="1"/>
              </p:cNvSpPr>
              <p:nvPr/>
            </p:nvSpPr>
            <p:spPr bwMode="auto">
              <a:xfrm>
                <a:off x="9430600" y="3692189"/>
                <a:ext cx="374359" cy="629993"/>
              </a:xfrm>
              <a:prstGeom prst="rect">
                <a:avLst/>
              </a:prstGeom>
              <a:solidFill>
                <a:srgbClr val="DC3C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nvGrpSpPr>
              <p:cNvPr id="450" name="Group 449"/>
              <p:cNvGrpSpPr/>
              <p:nvPr/>
            </p:nvGrpSpPr>
            <p:grpSpPr>
              <a:xfrm>
                <a:off x="9484650" y="3817383"/>
                <a:ext cx="268769" cy="458657"/>
                <a:chOff x="10365212" y="5859572"/>
                <a:chExt cx="483110" cy="660040"/>
              </a:xfrm>
              <a:solidFill>
                <a:srgbClr val="FFFFFF"/>
              </a:solidFill>
            </p:grpSpPr>
            <p:sp>
              <p:nvSpPr>
                <p:cNvPr id="451" name="Rectangle 9"/>
                <p:cNvSpPr>
                  <a:spLocks noChangeArrowheads="1"/>
                </p:cNvSpPr>
                <p:nvPr/>
              </p:nvSpPr>
              <p:spPr bwMode="auto">
                <a:xfrm>
                  <a:off x="10631433" y="6241326"/>
                  <a:ext cx="83515" cy="27828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2" name="Freeform 11"/>
                <p:cNvSpPr>
                  <a:spLocks/>
                </p:cNvSpPr>
                <p:nvPr/>
              </p:nvSpPr>
              <p:spPr bwMode="auto">
                <a:xfrm>
                  <a:off x="10365212" y="6063340"/>
                  <a:ext cx="84051" cy="456272"/>
                </a:xfrm>
                <a:custGeom>
                  <a:avLst/>
                  <a:gdLst>
                    <a:gd name="T0" fmla="*/ 0 w 314"/>
                    <a:gd name="T1" fmla="*/ 0 h 1292"/>
                    <a:gd name="T2" fmla="*/ 0 w 314"/>
                    <a:gd name="T3" fmla="*/ 641 h 1292"/>
                    <a:gd name="T4" fmla="*/ 0 w 314"/>
                    <a:gd name="T5" fmla="*/ 1292 h 1292"/>
                    <a:gd name="T6" fmla="*/ 314 w 314"/>
                    <a:gd name="T7" fmla="*/ 1292 h 1292"/>
                    <a:gd name="T8" fmla="*/ 314 w 314"/>
                    <a:gd name="T9" fmla="*/ 537 h 1292"/>
                    <a:gd name="T10" fmla="*/ 314 w 314"/>
                    <a:gd name="T11" fmla="*/ 0 h 1292"/>
                    <a:gd name="T12" fmla="*/ 0 w 314"/>
                    <a:gd name="T13" fmla="*/ 0 h 1292"/>
                  </a:gdLst>
                  <a:ahLst/>
                  <a:cxnLst>
                    <a:cxn ang="0">
                      <a:pos x="T0" y="T1"/>
                    </a:cxn>
                    <a:cxn ang="0">
                      <a:pos x="T2" y="T3"/>
                    </a:cxn>
                    <a:cxn ang="0">
                      <a:pos x="T4" y="T5"/>
                    </a:cxn>
                    <a:cxn ang="0">
                      <a:pos x="T6" y="T7"/>
                    </a:cxn>
                    <a:cxn ang="0">
                      <a:pos x="T8" y="T9"/>
                    </a:cxn>
                    <a:cxn ang="0">
                      <a:pos x="T10" y="T11"/>
                    </a:cxn>
                    <a:cxn ang="0">
                      <a:pos x="T12" y="T13"/>
                    </a:cxn>
                  </a:cxnLst>
                  <a:rect l="0" t="0" r="r" b="b"/>
                  <a:pathLst>
                    <a:path w="314" h="1292">
                      <a:moveTo>
                        <a:pt x="0" y="0"/>
                      </a:moveTo>
                      <a:lnTo>
                        <a:pt x="0" y="641"/>
                      </a:lnTo>
                      <a:lnTo>
                        <a:pt x="0" y="1292"/>
                      </a:lnTo>
                      <a:lnTo>
                        <a:pt x="314" y="1292"/>
                      </a:lnTo>
                      <a:lnTo>
                        <a:pt x="314" y="537"/>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3" name="Freeform 12"/>
                <p:cNvSpPr>
                  <a:spLocks/>
                </p:cNvSpPr>
                <p:nvPr/>
              </p:nvSpPr>
              <p:spPr bwMode="auto">
                <a:xfrm>
                  <a:off x="10497994" y="5859572"/>
                  <a:ext cx="84051" cy="660040"/>
                </a:xfrm>
                <a:custGeom>
                  <a:avLst/>
                  <a:gdLst>
                    <a:gd name="T0" fmla="*/ 0 w 314"/>
                    <a:gd name="T1" fmla="*/ 0 h 1869"/>
                    <a:gd name="T2" fmla="*/ 0 w 314"/>
                    <a:gd name="T3" fmla="*/ 1093 h 1869"/>
                    <a:gd name="T4" fmla="*/ 0 w 314"/>
                    <a:gd name="T5" fmla="*/ 1869 h 1869"/>
                    <a:gd name="T6" fmla="*/ 314 w 314"/>
                    <a:gd name="T7" fmla="*/ 1869 h 1869"/>
                    <a:gd name="T8" fmla="*/ 314 w 314"/>
                    <a:gd name="T9" fmla="*/ 991 h 1869"/>
                    <a:gd name="T10" fmla="*/ 314 w 314"/>
                    <a:gd name="T11" fmla="*/ 0 h 1869"/>
                    <a:gd name="T12" fmla="*/ 0 w 314"/>
                    <a:gd name="T13" fmla="*/ 0 h 1869"/>
                  </a:gdLst>
                  <a:ahLst/>
                  <a:cxnLst>
                    <a:cxn ang="0">
                      <a:pos x="T0" y="T1"/>
                    </a:cxn>
                    <a:cxn ang="0">
                      <a:pos x="T2" y="T3"/>
                    </a:cxn>
                    <a:cxn ang="0">
                      <a:pos x="T4" y="T5"/>
                    </a:cxn>
                    <a:cxn ang="0">
                      <a:pos x="T6" y="T7"/>
                    </a:cxn>
                    <a:cxn ang="0">
                      <a:pos x="T8" y="T9"/>
                    </a:cxn>
                    <a:cxn ang="0">
                      <a:pos x="T10" y="T11"/>
                    </a:cxn>
                    <a:cxn ang="0">
                      <a:pos x="T12" y="T13"/>
                    </a:cxn>
                  </a:cxnLst>
                  <a:rect l="0" t="0" r="r" b="b"/>
                  <a:pathLst>
                    <a:path w="314" h="1869">
                      <a:moveTo>
                        <a:pt x="0" y="0"/>
                      </a:moveTo>
                      <a:lnTo>
                        <a:pt x="0" y="1093"/>
                      </a:lnTo>
                      <a:lnTo>
                        <a:pt x="0" y="1869"/>
                      </a:lnTo>
                      <a:lnTo>
                        <a:pt x="314" y="1869"/>
                      </a:lnTo>
                      <a:lnTo>
                        <a:pt x="314" y="991"/>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54" name="Freeform 13"/>
                <p:cNvSpPr>
                  <a:spLocks/>
                </p:cNvSpPr>
                <p:nvPr/>
              </p:nvSpPr>
              <p:spPr bwMode="auto">
                <a:xfrm>
                  <a:off x="10764271" y="6070049"/>
                  <a:ext cx="84051" cy="449561"/>
                </a:xfrm>
                <a:custGeom>
                  <a:avLst/>
                  <a:gdLst>
                    <a:gd name="T0" fmla="*/ 0 w 314"/>
                    <a:gd name="T1" fmla="*/ 0 h 1273"/>
                    <a:gd name="T2" fmla="*/ 0 w 314"/>
                    <a:gd name="T3" fmla="*/ 251 h 1273"/>
                    <a:gd name="T4" fmla="*/ 0 w 314"/>
                    <a:gd name="T5" fmla="*/ 1273 h 1273"/>
                    <a:gd name="T6" fmla="*/ 314 w 314"/>
                    <a:gd name="T7" fmla="*/ 1273 h 1273"/>
                    <a:gd name="T8" fmla="*/ 314 w 314"/>
                    <a:gd name="T9" fmla="*/ 149 h 1273"/>
                    <a:gd name="T10" fmla="*/ 314 w 314"/>
                    <a:gd name="T11" fmla="*/ 0 h 1273"/>
                    <a:gd name="T12" fmla="*/ 0 w 314"/>
                    <a:gd name="T13" fmla="*/ 0 h 1273"/>
                  </a:gdLst>
                  <a:ahLst/>
                  <a:cxnLst>
                    <a:cxn ang="0">
                      <a:pos x="T0" y="T1"/>
                    </a:cxn>
                    <a:cxn ang="0">
                      <a:pos x="T2" y="T3"/>
                    </a:cxn>
                    <a:cxn ang="0">
                      <a:pos x="T4" y="T5"/>
                    </a:cxn>
                    <a:cxn ang="0">
                      <a:pos x="T6" y="T7"/>
                    </a:cxn>
                    <a:cxn ang="0">
                      <a:pos x="T8" y="T9"/>
                    </a:cxn>
                    <a:cxn ang="0">
                      <a:pos x="T10" y="T11"/>
                    </a:cxn>
                    <a:cxn ang="0">
                      <a:pos x="T12" y="T13"/>
                    </a:cxn>
                  </a:cxnLst>
                  <a:rect l="0" t="0" r="r" b="b"/>
                  <a:pathLst>
                    <a:path w="314" h="1273">
                      <a:moveTo>
                        <a:pt x="0" y="0"/>
                      </a:moveTo>
                      <a:lnTo>
                        <a:pt x="0" y="251"/>
                      </a:lnTo>
                      <a:lnTo>
                        <a:pt x="0" y="1273"/>
                      </a:lnTo>
                      <a:lnTo>
                        <a:pt x="314" y="1273"/>
                      </a:lnTo>
                      <a:lnTo>
                        <a:pt x="314" y="149"/>
                      </a:lnTo>
                      <a:lnTo>
                        <a:pt x="314" y="0"/>
                      </a:lnTo>
                      <a:lnTo>
                        <a:pt x="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sp>
          <p:nvSpPr>
            <p:cNvPr id="443" name="Rectangle 12"/>
            <p:cNvSpPr>
              <a:spLocks noChangeArrowheads="1"/>
            </p:cNvSpPr>
            <p:nvPr/>
          </p:nvSpPr>
          <p:spPr bwMode="auto">
            <a:xfrm>
              <a:off x="9430600" y="3692189"/>
              <a:ext cx="374359" cy="629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4" name="Freeform 13"/>
            <p:cNvSpPr>
              <a:spLocks/>
            </p:cNvSpPr>
            <p:nvPr/>
          </p:nvSpPr>
          <p:spPr bwMode="auto">
            <a:xfrm>
              <a:off x="9547187" y="4360686"/>
              <a:ext cx="141187" cy="18183"/>
            </a:xfrm>
            <a:custGeom>
              <a:avLst/>
              <a:gdLst>
                <a:gd name="T0" fmla="*/ 56 w 56"/>
                <a:gd name="T1" fmla="*/ 3 h 7"/>
                <a:gd name="T2" fmla="*/ 52 w 56"/>
                <a:gd name="T3" fmla="*/ 7 h 7"/>
                <a:gd name="T4" fmla="*/ 4 w 56"/>
                <a:gd name="T5" fmla="*/ 7 h 7"/>
                <a:gd name="T6" fmla="*/ 0 w 56"/>
                <a:gd name="T7" fmla="*/ 3 h 7"/>
                <a:gd name="T8" fmla="*/ 4 w 56"/>
                <a:gd name="T9" fmla="*/ 0 h 7"/>
                <a:gd name="T10" fmla="*/ 52 w 56"/>
                <a:gd name="T11" fmla="*/ 0 h 7"/>
                <a:gd name="T12" fmla="*/ 56 w 56"/>
                <a:gd name="T13" fmla="*/ 3 h 7"/>
              </a:gdLst>
              <a:ahLst/>
              <a:cxnLst>
                <a:cxn ang="0">
                  <a:pos x="T0" y="T1"/>
                </a:cxn>
                <a:cxn ang="0">
                  <a:pos x="T2" y="T3"/>
                </a:cxn>
                <a:cxn ang="0">
                  <a:pos x="T4" y="T5"/>
                </a:cxn>
                <a:cxn ang="0">
                  <a:pos x="T6" y="T7"/>
                </a:cxn>
                <a:cxn ang="0">
                  <a:pos x="T8" y="T9"/>
                </a:cxn>
                <a:cxn ang="0">
                  <a:pos x="T10" y="T11"/>
                </a:cxn>
                <a:cxn ang="0">
                  <a:pos x="T12" y="T13"/>
                </a:cxn>
              </a:cxnLst>
              <a:rect l="0" t="0" r="r" b="b"/>
              <a:pathLst>
                <a:path w="56" h="7">
                  <a:moveTo>
                    <a:pt x="56" y="3"/>
                  </a:moveTo>
                  <a:cubicBezTo>
                    <a:pt x="56" y="5"/>
                    <a:pt x="54" y="7"/>
                    <a:pt x="52" y="7"/>
                  </a:cubicBezTo>
                  <a:cubicBezTo>
                    <a:pt x="4" y="7"/>
                    <a:pt x="4" y="7"/>
                    <a:pt x="4" y="7"/>
                  </a:cubicBezTo>
                  <a:cubicBezTo>
                    <a:pt x="2" y="7"/>
                    <a:pt x="0" y="5"/>
                    <a:pt x="0" y="3"/>
                  </a:cubicBezTo>
                  <a:cubicBezTo>
                    <a:pt x="0" y="1"/>
                    <a:pt x="2" y="0"/>
                    <a:pt x="4" y="0"/>
                  </a:cubicBezTo>
                  <a:cubicBezTo>
                    <a:pt x="52" y="0"/>
                    <a:pt x="52" y="0"/>
                    <a:pt x="52" y="0"/>
                  </a:cubicBezTo>
                  <a:cubicBezTo>
                    <a:pt x="54" y="0"/>
                    <a:pt x="56" y="1"/>
                    <a:pt x="56" y="3"/>
                  </a:cubicBezTo>
                  <a:close/>
                </a:path>
              </a:pathLst>
            </a:custGeom>
            <a:solidFill>
              <a:srgbClr val="FFC000"/>
            </a:solidFill>
            <a:ln>
              <a:noFill/>
            </a:ln>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5" name="Rectangle 14"/>
            <p:cNvSpPr>
              <a:spLocks noChangeArrowheads="1"/>
            </p:cNvSpPr>
            <p:nvPr/>
          </p:nvSpPr>
          <p:spPr bwMode="auto">
            <a:xfrm>
              <a:off x="9430600" y="4322181"/>
              <a:ext cx="124073" cy="1070"/>
            </a:xfrm>
            <a:prstGeom prst="rect">
              <a:avLst/>
            </a:prstGeom>
            <a:solidFill>
              <a:srgbClr val="5C4768"/>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6" name="Freeform 15"/>
            <p:cNvSpPr>
              <a:spLocks/>
            </p:cNvSpPr>
            <p:nvPr/>
          </p:nvSpPr>
          <p:spPr bwMode="auto">
            <a:xfrm>
              <a:off x="9430600" y="4322181"/>
              <a:ext cx="124073" cy="0"/>
            </a:xfrm>
            <a:custGeom>
              <a:avLst/>
              <a:gdLst>
                <a:gd name="T0" fmla="*/ 116 w 116"/>
                <a:gd name="T1" fmla="*/ 0 w 116"/>
                <a:gd name="T2" fmla="*/ 0 w 116"/>
                <a:gd name="T3" fmla="*/ 116 w 116"/>
              </a:gdLst>
              <a:ahLst/>
              <a:cxnLst>
                <a:cxn ang="0">
                  <a:pos x="T0" y="0"/>
                </a:cxn>
                <a:cxn ang="0">
                  <a:pos x="T1" y="0"/>
                </a:cxn>
                <a:cxn ang="0">
                  <a:pos x="T2" y="0"/>
                </a:cxn>
                <a:cxn ang="0">
                  <a:pos x="T3" y="0"/>
                </a:cxn>
              </a:cxnLst>
              <a:rect l="0" t="0" r="r" b="b"/>
              <a:pathLst>
                <a:path w="116">
                  <a:moveTo>
                    <a:pt x="116" y="0"/>
                  </a:moveTo>
                  <a:lnTo>
                    <a:pt x="0" y="0"/>
                  </a:lnTo>
                  <a:lnTo>
                    <a:pt x="0" y="0"/>
                  </a:lnTo>
                  <a:lnTo>
                    <a:pt x="11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47" name="Freeform 17"/>
            <p:cNvSpPr>
              <a:spLocks/>
            </p:cNvSpPr>
            <p:nvPr/>
          </p:nvSpPr>
          <p:spPr bwMode="auto">
            <a:xfrm>
              <a:off x="9430600" y="3692189"/>
              <a:ext cx="220337" cy="629993"/>
            </a:xfrm>
            <a:custGeom>
              <a:avLst/>
              <a:gdLst>
                <a:gd name="T0" fmla="*/ 206 w 206"/>
                <a:gd name="T1" fmla="*/ 0 h 589"/>
                <a:gd name="T2" fmla="*/ 0 w 206"/>
                <a:gd name="T3" fmla="*/ 0 h 589"/>
                <a:gd name="T4" fmla="*/ 0 w 206"/>
                <a:gd name="T5" fmla="*/ 589 h 589"/>
                <a:gd name="T6" fmla="*/ 116 w 206"/>
                <a:gd name="T7" fmla="*/ 589 h 589"/>
                <a:gd name="T8" fmla="*/ 206 w 206"/>
                <a:gd name="T9" fmla="*/ 0 h 589"/>
              </a:gdLst>
              <a:ahLst/>
              <a:cxnLst>
                <a:cxn ang="0">
                  <a:pos x="T0" y="T1"/>
                </a:cxn>
                <a:cxn ang="0">
                  <a:pos x="T2" y="T3"/>
                </a:cxn>
                <a:cxn ang="0">
                  <a:pos x="T4" y="T5"/>
                </a:cxn>
                <a:cxn ang="0">
                  <a:pos x="T6" y="T7"/>
                </a:cxn>
                <a:cxn ang="0">
                  <a:pos x="T8" y="T9"/>
                </a:cxn>
              </a:cxnLst>
              <a:rect l="0" t="0" r="r" b="b"/>
              <a:pathLst>
                <a:path w="206" h="589">
                  <a:moveTo>
                    <a:pt x="206" y="0"/>
                  </a:moveTo>
                  <a:lnTo>
                    <a:pt x="0" y="0"/>
                  </a:lnTo>
                  <a:lnTo>
                    <a:pt x="0" y="589"/>
                  </a:lnTo>
                  <a:lnTo>
                    <a:pt x="116" y="589"/>
                  </a:lnTo>
                  <a:lnTo>
                    <a:pt x="206"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5" name="Group 454"/>
          <p:cNvGrpSpPr/>
          <p:nvPr/>
        </p:nvGrpSpPr>
        <p:grpSpPr>
          <a:xfrm>
            <a:off x="10023104" y="3548072"/>
            <a:ext cx="1709200" cy="873342"/>
            <a:chOff x="9708797" y="4105152"/>
            <a:chExt cx="1709928" cy="873714"/>
          </a:xfrm>
        </p:grpSpPr>
        <p:grpSp>
          <p:nvGrpSpPr>
            <p:cNvPr id="456" name="Group 455"/>
            <p:cNvGrpSpPr/>
            <p:nvPr/>
          </p:nvGrpSpPr>
          <p:grpSpPr>
            <a:xfrm>
              <a:off x="9708797" y="4105152"/>
              <a:ext cx="1709928" cy="873714"/>
              <a:chOff x="13377563" y="2176438"/>
              <a:chExt cx="1709928" cy="873714"/>
            </a:xfrm>
          </p:grpSpPr>
          <p:sp>
            <p:nvSpPr>
              <p:cNvPr id="469" name="Freeform 5"/>
              <p:cNvSpPr>
                <a:spLocks/>
              </p:cNvSpPr>
              <p:nvPr/>
            </p:nvSpPr>
            <p:spPr bwMode="auto">
              <a:xfrm>
                <a:off x="13377563" y="2981404"/>
                <a:ext cx="1709928" cy="68748"/>
              </a:xfrm>
              <a:custGeom>
                <a:avLst/>
                <a:gdLst>
                  <a:gd name="T0" fmla="*/ 0 w 578"/>
                  <a:gd name="T1" fmla="*/ 6 h 23"/>
                  <a:gd name="T2" fmla="*/ 0 w 578"/>
                  <a:gd name="T3" fmla="*/ 11 h 23"/>
                  <a:gd name="T4" fmla="*/ 0 w 578"/>
                  <a:gd name="T5" fmla="*/ 12 h 23"/>
                  <a:gd name="T6" fmla="*/ 0 w 578"/>
                  <a:gd name="T7" fmla="*/ 12 h 23"/>
                  <a:gd name="T8" fmla="*/ 0 w 578"/>
                  <a:gd name="T9" fmla="*/ 13 h 23"/>
                  <a:gd name="T10" fmla="*/ 0 w 578"/>
                  <a:gd name="T11" fmla="*/ 14 h 23"/>
                  <a:gd name="T12" fmla="*/ 11 w 578"/>
                  <a:gd name="T13" fmla="*/ 23 h 23"/>
                  <a:gd name="T14" fmla="*/ 566 w 578"/>
                  <a:gd name="T15" fmla="*/ 23 h 23"/>
                  <a:gd name="T16" fmla="*/ 578 w 578"/>
                  <a:gd name="T17" fmla="*/ 15 h 23"/>
                  <a:gd name="T18" fmla="*/ 578 w 578"/>
                  <a:gd name="T19" fmla="*/ 14 h 23"/>
                  <a:gd name="T20" fmla="*/ 578 w 578"/>
                  <a:gd name="T21" fmla="*/ 6 h 23"/>
                  <a:gd name="T22" fmla="*/ 0 w 578"/>
                  <a:gd name="T23"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23">
                    <a:moveTo>
                      <a:pt x="0" y="6"/>
                    </a:moveTo>
                    <a:cubicBezTo>
                      <a:pt x="0" y="18"/>
                      <a:pt x="0" y="11"/>
                      <a:pt x="0" y="11"/>
                    </a:cubicBezTo>
                    <a:cubicBezTo>
                      <a:pt x="0" y="12"/>
                      <a:pt x="0" y="12"/>
                      <a:pt x="0" y="12"/>
                    </a:cubicBezTo>
                    <a:cubicBezTo>
                      <a:pt x="0" y="12"/>
                      <a:pt x="0" y="12"/>
                      <a:pt x="0" y="12"/>
                    </a:cubicBezTo>
                    <a:cubicBezTo>
                      <a:pt x="0" y="13"/>
                      <a:pt x="0" y="13"/>
                      <a:pt x="0" y="13"/>
                    </a:cubicBezTo>
                    <a:cubicBezTo>
                      <a:pt x="0" y="14"/>
                      <a:pt x="0" y="14"/>
                      <a:pt x="0" y="14"/>
                    </a:cubicBezTo>
                    <a:cubicBezTo>
                      <a:pt x="0" y="19"/>
                      <a:pt x="6" y="23"/>
                      <a:pt x="11" y="23"/>
                    </a:cubicBezTo>
                    <a:cubicBezTo>
                      <a:pt x="566" y="23"/>
                      <a:pt x="566" y="23"/>
                      <a:pt x="566" y="23"/>
                    </a:cubicBezTo>
                    <a:cubicBezTo>
                      <a:pt x="572" y="23"/>
                      <a:pt x="576" y="20"/>
                      <a:pt x="578" y="15"/>
                    </a:cubicBezTo>
                    <a:cubicBezTo>
                      <a:pt x="578" y="14"/>
                      <a:pt x="578" y="14"/>
                      <a:pt x="578" y="14"/>
                    </a:cubicBezTo>
                    <a:cubicBezTo>
                      <a:pt x="578" y="0"/>
                      <a:pt x="578" y="6"/>
                      <a:pt x="578" y="6"/>
                    </a:cubicBezTo>
                    <a:lnTo>
                      <a:pt x="0" y="6"/>
                    </a:lnTo>
                    <a:close/>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0" name="Freeform 6"/>
              <p:cNvSpPr>
                <a:spLocks/>
              </p:cNvSpPr>
              <p:nvPr/>
            </p:nvSpPr>
            <p:spPr bwMode="auto">
              <a:xfrm>
                <a:off x="13593804" y="2176438"/>
                <a:ext cx="1277446" cy="828716"/>
              </a:xfrm>
              <a:custGeom>
                <a:avLst/>
                <a:gdLst>
                  <a:gd name="T0" fmla="*/ 15 w 432"/>
                  <a:gd name="T1" fmla="*/ 278 h 278"/>
                  <a:gd name="T2" fmla="*/ 418 w 432"/>
                  <a:gd name="T3" fmla="*/ 278 h 278"/>
                  <a:gd name="T4" fmla="*/ 432 w 432"/>
                  <a:gd name="T5" fmla="*/ 263 h 278"/>
                  <a:gd name="T6" fmla="*/ 432 w 432"/>
                  <a:gd name="T7" fmla="*/ 15 h 278"/>
                  <a:gd name="T8" fmla="*/ 418 w 432"/>
                  <a:gd name="T9" fmla="*/ 0 h 278"/>
                  <a:gd name="T10" fmla="*/ 15 w 432"/>
                  <a:gd name="T11" fmla="*/ 0 h 278"/>
                  <a:gd name="T12" fmla="*/ 0 w 432"/>
                  <a:gd name="T13" fmla="*/ 15 h 278"/>
                  <a:gd name="T14" fmla="*/ 0 w 432"/>
                  <a:gd name="T15" fmla="*/ 263 h 278"/>
                  <a:gd name="T16" fmla="*/ 15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5"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5" y="0"/>
                      <a:pt x="15" y="0"/>
                      <a:pt x="15" y="0"/>
                    </a:cubicBezTo>
                    <a:cubicBezTo>
                      <a:pt x="8" y="0"/>
                      <a:pt x="0" y="6"/>
                      <a:pt x="0" y="15"/>
                    </a:cubicBezTo>
                    <a:cubicBezTo>
                      <a:pt x="0" y="263"/>
                      <a:pt x="0" y="263"/>
                      <a:pt x="0" y="263"/>
                    </a:cubicBezTo>
                    <a:cubicBezTo>
                      <a:pt x="0" y="272"/>
                      <a:pt x="8" y="278"/>
                      <a:pt x="15"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71" name="Freeform 7"/>
              <p:cNvSpPr>
                <a:spLocks/>
              </p:cNvSpPr>
              <p:nvPr/>
            </p:nvSpPr>
            <p:spPr bwMode="auto">
              <a:xfrm>
                <a:off x="13650052" y="2223936"/>
                <a:ext cx="1167451" cy="727470"/>
              </a:xfrm>
              <a:custGeom>
                <a:avLst/>
                <a:gdLst>
                  <a:gd name="T0" fmla="*/ 0 w 395"/>
                  <a:gd name="T1" fmla="*/ 0 h 244"/>
                  <a:gd name="T2" fmla="*/ 395 w 395"/>
                  <a:gd name="T3" fmla="*/ 0 h 244"/>
                  <a:gd name="T4" fmla="*/ 395 w 395"/>
                  <a:gd name="T5" fmla="*/ 244 h 244"/>
                  <a:gd name="T6" fmla="*/ 0 w 395"/>
                  <a:gd name="T7" fmla="*/ 244 h 244"/>
                  <a:gd name="T8" fmla="*/ 0 w 395"/>
                  <a:gd name="T9" fmla="*/ 0 h 244"/>
                </a:gdLst>
                <a:ahLst/>
                <a:cxnLst>
                  <a:cxn ang="0">
                    <a:pos x="T0" y="T1"/>
                  </a:cxn>
                  <a:cxn ang="0">
                    <a:pos x="T2" y="T3"/>
                  </a:cxn>
                  <a:cxn ang="0">
                    <a:pos x="T4" y="T5"/>
                  </a:cxn>
                  <a:cxn ang="0">
                    <a:pos x="T6" y="T7"/>
                  </a:cxn>
                  <a:cxn ang="0">
                    <a:pos x="T8" y="T9"/>
                  </a:cxn>
                </a:cxnLst>
                <a:rect l="0" t="0" r="r" b="b"/>
                <a:pathLst>
                  <a:path w="395" h="244">
                    <a:moveTo>
                      <a:pt x="0" y="0"/>
                    </a:moveTo>
                    <a:cubicBezTo>
                      <a:pt x="395" y="0"/>
                      <a:pt x="395" y="0"/>
                      <a:pt x="395" y="0"/>
                    </a:cubicBezTo>
                    <a:cubicBezTo>
                      <a:pt x="395" y="244"/>
                      <a:pt x="395" y="244"/>
                      <a:pt x="395" y="244"/>
                    </a:cubicBezTo>
                    <a:cubicBezTo>
                      <a:pt x="0" y="244"/>
                      <a:pt x="0" y="244"/>
                      <a:pt x="0" y="244"/>
                    </a:cubicBezTo>
                    <a:cubicBezTo>
                      <a:pt x="0" y="0"/>
                      <a:pt x="0" y="0"/>
                      <a:pt x="0" y="0"/>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57" name="Group 1031"/>
            <p:cNvGrpSpPr>
              <a:grpSpLocks/>
            </p:cNvGrpSpPr>
            <p:nvPr/>
          </p:nvGrpSpPr>
          <p:grpSpPr bwMode="auto">
            <a:xfrm>
              <a:off x="10118108" y="4299632"/>
              <a:ext cx="923472" cy="460684"/>
              <a:chOff x="4841436" y="5510539"/>
              <a:chExt cx="1049696" cy="523224"/>
            </a:xfrm>
            <a:solidFill>
              <a:srgbClr val="FFFFFF"/>
            </a:solidFill>
          </p:grpSpPr>
          <p:sp>
            <p:nvSpPr>
              <p:cNvPr id="458"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59"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0"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1"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2"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3"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4"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5"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6"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7"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68"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grpSp>
        <p:nvGrpSpPr>
          <p:cNvPr id="472" name="Group 471"/>
          <p:cNvGrpSpPr/>
          <p:nvPr/>
        </p:nvGrpSpPr>
        <p:grpSpPr>
          <a:xfrm>
            <a:off x="10346389" y="4736021"/>
            <a:ext cx="1109073" cy="720572"/>
            <a:chOff x="10355354" y="2960609"/>
            <a:chExt cx="1109544" cy="720878"/>
          </a:xfrm>
        </p:grpSpPr>
        <p:grpSp>
          <p:nvGrpSpPr>
            <p:cNvPr id="473" name="Group 472"/>
            <p:cNvGrpSpPr/>
            <p:nvPr/>
          </p:nvGrpSpPr>
          <p:grpSpPr>
            <a:xfrm>
              <a:off x="10355354" y="2960609"/>
              <a:ext cx="1109544" cy="720878"/>
              <a:chOff x="10355354" y="2831936"/>
              <a:chExt cx="1307592" cy="849551"/>
            </a:xfrm>
          </p:grpSpPr>
          <p:sp>
            <p:nvSpPr>
              <p:cNvPr id="486" name="Freeform 18"/>
              <p:cNvSpPr>
                <a:spLocks/>
              </p:cNvSpPr>
              <p:nvPr/>
            </p:nvSpPr>
            <p:spPr bwMode="auto">
              <a:xfrm>
                <a:off x="10355354" y="2831936"/>
                <a:ext cx="1307592" cy="849551"/>
              </a:xfrm>
              <a:custGeom>
                <a:avLst/>
                <a:gdLst>
                  <a:gd name="T0" fmla="*/ 14 w 432"/>
                  <a:gd name="T1" fmla="*/ 278 h 278"/>
                  <a:gd name="T2" fmla="*/ 418 w 432"/>
                  <a:gd name="T3" fmla="*/ 278 h 278"/>
                  <a:gd name="T4" fmla="*/ 432 w 432"/>
                  <a:gd name="T5" fmla="*/ 263 h 278"/>
                  <a:gd name="T6" fmla="*/ 432 w 432"/>
                  <a:gd name="T7" fmla="*/ 15 h 278"/>
                  <a:gd name="T8" fmla="*/ 418 w 432"/>
                  <a:gd name="T9" fmla="*/ 0 h 278"/>
                  <a:gd name="T10" fmla="*/ 14 w 432"/>
                  <a:gd name="T11" fmla="*/ 0 h 278"/>
                  <a:gd name="T12" fmla="*/ 0 w 432"/>
                  <a:gd name="T13" fmla="*/ 15 h 278"/>
                  <a:gd name="T14" fmla="*/ 0 w 432"/>
                  <a:gd name="T15" fmla="*/ 263 h 278"/>
                  <a:gd name="T16" fmla="*/ 14 w 432"/>
                  <a:gd name="T17"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2" h="278">
                    <a:moveTo>
                      <a:pt x="14" y="278"/>
                    </a:moveTo>
                    <a:cubicBezTo>
                      <a:pt x="418" y="278"/>
                      <a:pt x="418" y="278"/>
                      <a:pt x="418" y="278"/>
                    </a:cubicBezTo>
                    <a:cubicBezTo>
                      <a:pt x="427" y="278"/>
                      <a:pt x="432" y="272"/>
                      <a:pt x="432" y="263"/>
                    </a:cubicBezTo>
                    <a:cubicBezTo>
                      <a:pt x="432" y="15"/>
                      <a:pt x="432" y="15"/>
                      <a:pt x="432" y="15"/>
                    </a:cubicBezTo>
                    <a:cubicBezTo>
                      <a:pt x="432" y="6"/>
                      <a:pt x="427" y="0"/>
                      <a:pt x="418" y="0"/>
                    </a:cubicBezTo>
                    <a:cubicBezTo>
                      <a:pt x="14" y="0"/>
                      <a:pt x="14" y="0"/>
                      <a:pt x="14" y="0"/>
                    </a:cubicBezTo>
                    <a:cubicBezTo>
                      <a:pt x="7" y="0"/>
                      <a:pt x="0" y="6"/>
                      <a:pt x="0" y="15"/>
                    </a:cubicBezTo>
                    <a:cubicBezTo>
                      <a:pt x="0" y="263"/>
                      <a:pt x="0" y="263"/>
                      <a:pt x="0" y="263"/>
                    </a:cubicBezTo>
                    <a:cubicBezTo>
                      <a:pt x="0" y="272"/>
                      <a:pt x="7" y="278"/>
                      <a:pt x="14" y="278"/>
                    </a:cubicBezTo>
                  </a:path>
                </a:pathLst>
              </a:custGeom>
              <a:solidFill>
                <a:srgbClr val="FFFFFF"/>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sp>
            <p:nvSpPr>
              <p:cNvPr id="487" name="Freeform 19"/>
              <p:cNvSpPr>
                <a:spLocks/>
              </p:cNvSpPr>
              <p:nvPr/>
            </p:nvSpPr>
            <p:spPr bwMode="auto">
              <a:xfrm>
                <a:off x="10412929" y="2847289"/>
                <a:ext cx="1192442" cy="742078"/>
              </a:xfrm>
              <a:custGeom>
                <a:avLst/>
                <a:gdLst>
                  <a:gd name="T0" fmla="*/ 0 w 394"/>
                  <a:gd name="T1" fmla="*/ 12 h 243"/>
                  <a:gd name="T2" fmla="*/ 394 w 394"/>
                  <a:gd name="T3" fmla="*/ 12 h 243"/>
                  <a:gd name="T4" fmla="*/ 394 w 394"/>
                  <a:gd name="T5" fmla="*/ 243 h 243"/>
                  <a:gd name="T6" fmla="*/ 0 w 394"/>
                  <a:gd name="T7" fmla="*/ 243 h 243"/>
                  <a:gd name="T8" fmla="*/ 0 w 394"/>
                  <a:gd name="T9" fmla="*/ 12 h 243"/>
                </a:gdLst>
                <a:ahLst/>
                <a:cxnLst>
                  <a:cxn ang="0">
                    <a:pos x="T0" y="T1"/>
                  </a:cxn>
                  <a:cxn ang="0">
                    <a:pos x="T2" y="T3"/>
                  </a:cxn>
                  <a:cxn ang="0">
                    <a:pos x="T4" y="T5"/>
                  </a:cxn>
                  <a:cxn ang="0">
                    <a:pos x="T6" y="T7"/>
                  </a:cxn>
                  <a:cxn ang="0">
                    <a:pos x="T8" y="T9"/>
                  </a:cxn>
                </a:cxnLst>
                <a:rect l="0" t="0" r="r" b="b"/>
                <a:pathLst>
                  <a:path w="394" h="243">
                    <a:moveTo>
                      <a:pt x="0" y="12"/>
                    </a:moveTo>
                    <a:cubicBezTo>
                      <a:pt x="394" y="12"/>
                      <a:pt x="394" y="12"/>
                      <a:pt x="394" y="12"/>
                    </a:cubicBezTo>
                    <a:cubicBezTo>
                      <a:pt x="394" y="173"/>
                      <a:pt x="394" y="243"/>
                      <a:pt x="394" y="243"/>
                    </a:cubicBezTo>
                    <a:cubicBezTo>
                      <a:pt x="0" y="243"/>
                      <a:pt x="0" y="243"/>
                      <a:pt x="0" y="243"/>
                    </a:cubicBezTo>
                    <a:cubicBezTo>
                      <a:pt x="0" y="0"/>
                      <a:pt x="0" y="12"/>
                      <a:pt x="0" y="12"/>
                    </a:cubicBezTo>
                  </a:path>
                </a:pathLst>
              </a:custGeom>
              <a:solidFill>
                <a:srgbClr val="DC3C00"/>
              </a:solidFill>
              <a:ln>
                <a:noFill/>
              </a:ln>
            </p:spPr>
            <p:txBody>
              <a:bodyPr vert="horz" wrap="square" lIns="91401" tIns="45700" rIns="91401" bIns="4570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B0F0"/>
                  </a:solidFill>
                  <a:effectLst/>
                  <a:uLnTx/>
                  <a:uFillTx/>
                  <a:latin typeface="Segoe UI"/>
                </a:endParaRPr>
              </a:p>
            </p:txBody>
          </p:sp>
        </p:grpSp>
        <p:grpSp>
          <p:nvGrpSpPr>
            <p:cNvPr id="474" name="Group 1031"/>
            <p:cNvGrpSpPr>
              <a:grpSpLocks/>
            </p:cNvGrpSpPr>
            <p:nvPr/>
          </p:nvGrpSpPr>
          <p:grpSpPr bwMode="auto">
            <a:xfrm>
              <a:off x="10599291" y="3157951"/>
              <a:ext cx="595154" cy="296900"/>
              <a:chOff x="4841436" y="5510539"/>
              <a:chExt cx="1049696" cy="523224"/>
            </a:xfrm>
            <a:solidFill>
              <a:srgbClr val="FFFFFF"/>
            </a:solidFill>
          </p:grpSpPr>
          <p:sp>
            <p:nvSpPr>
              <p:cNvPr id="475" name="Freeform 67"/>
              <p:cNvSpPr>
                <a:spLocks/>
              </p:cNvSpPr>
              <p:nvPr/>
            </p:nvSpPr>
            <p:spPr bwMode="auto">
              <a:xfrm>
                <a:off x="5030334" y="5852188"/>
                <a:ext cx="59777" cy="181575"/>
              </a:xfrm>
              <a:custGeom>
                <a:avLst/>
                <a:gdLst>
                  <a:gd name="T0" fmla="*/ 0 w 222"/>
                  <a:gd name="T1" fmla="*/ 0 h 674"/>
                  <a:gd name="T2" fmla="*/ 0 w 222"/>
                  <a:gd name="T3" fmla="*/ 135 h 674"/>
                  <a:gd name="T4" fmla="*/ 0 w 222"/>
                  <a:gd name="T5" fmla="*/ 674 h 674"/>
                  <a:gd name="T6" fmla="*/ 222 w 222"/>
                  <a:gd name="T7" fmla="*/ 674 h 674"/>
                  <a:gd name="T8" fmla="*/ 222 w 222"/>
                  <a:gd name="T9" fmla="*/ 29 h 674"/>
                  <a:gd name="T10" fmla="*/ 222 w 222"/>
                  <a:gd name="T11" fmla="*/ 0 h 674"/>
                  <a:gd name="T12" fmla="*/ 0 w 222"/>
                  <a:gd name="T13" fmla="*/ 0 h 674"/>
                </a:gdLst>
                <a:ahLst/>
                <a:cxnLst>
                  <a:cxn ang="0">
                    <a:pos x="T0" y="T1"/>
                  </a:cxn>
                  <a:cxn ang="0">
                    <a:pos x="T2" y="T3"/>
                  </a:cxn>
                  <a:cxn ang="0">
                    <a:pos x="T4" y="T5"/>
                  </a:cxn>
                  <a:cxn ang="0">
                    <a:pos x="T6" y="T7"/>
                  </a:cxn>
                  <a:cxn ang="0">
                    <a:pos x="T8" y="T9"/>
                  </a:cxn>
                  <a:cxn ang="0">
                    <a:pos x="T10" y="T11"/>
                  </a:cxn>
                  <a:cxn ang="0">
                    <a:pos x="T12" y="T13"/>
                  </a:cxn>
                </a:cxnLst>
                <a:rect l="0" t="0" r="r" b="b"/>
                <a:pathLst>
                  <a:path w="222" h="674">
                    <a:moveTo>
                      <a:pt x="0" y="0"/>
                    </a:moveTo>
                    <a:lnTo>
                      <a:pt x="0" y="135"/>
                    </a:lnTo>
                    <a:lnTo>
                      <a:pt x="0" y="674"/>
                    </a:lnTo>
                    <a:lnTo>
                      <a:pt x="222" y="674"/>
                    </a:lnTo>
                    <a:lnTo>
                      <a:pt x="222" y="29"/>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6" name="Freeform 68"/>
              <p:cNvSpPr>
                <a:spLocks/>
              </p:cNvSpPr>
              <p:nvPr/>
            </p:nvSpPr>
            <p:spPr bwMode="auto">
              <a:xfrm>
                <a:off x="5125978" y="5677779"/>
                <a:ext cx="59777" cy="355984"/>
              </a:xfrm>
              <a:custGeom>
                <a:avLst/>
                <a:gdLst>
                  <a:gd name="T0" fmla="*/ 0 w 223"/>
                  <a:gd name="T1" fmla="*/ 0 h 1319"/>
                  <a:gd name="T2" fmla="*/ 0 w 223"/>
                  <a:gd name="T3" fmla="*/ 652 h 1319"/>
                  <a:gd name="T4" fmla="*/ 0 w 223"/>
                  <a:gd name="T5" fmla="*/ 1319 h 1319"/>
                  <a:gd name="T6" fmla="*/ 223 w 223"/>
                  <a:gd name="T7" fmla="*/ 1319 h 1319"/>
                  <a:gd name="T8" fmla="*/ 223 w 223"/>
                  <a:gd name="T9" fmla="*/ 548 h 1319"/>
                  <a:gd name="T10" fmla="*/ 223 w 223"/>
                  <a:gd name="T11" fmla="*/ 0 h 1319"/>
                  <a:gd name="T12" fmla="*/ 0 w 223"/>
                  <a:gd name="T13" fmla="*/ 0 h 1319"/>
                </a:gdLst>
                <a:ahLst/>
                <a:cxnLst>
                  <a:cxn ang="0">
                    <a:pos x="T0" y="T1"/>
                  </a:cxn>
                  <a:cxn ang="0">
                    <a:pos x="T2" y="T3"/>
                  </a:cxn>
                  <a:cxn ang="0">
                    <a:pos x="T4" y="T5"/>
                  </a:cxn>
                  <a:cxn ang="0">
                    <a:pos x="T6" y="T7"/>
                  </a:cxn>
                  <a:cxn ang="0">
                    <a:pos x="T8" y="T9"/>
                  </a:cxn>
                  <a:cxn ang="0">
                    <a:pos x="T10" y="T11"/>
                  </a:cxn>
                  <a:cxn ang="0">
                    <a:pos x="T12" y="T13"/>
                  </a:cxn>
                </a:cxnLst>
                <a:rect l="0" t="0" r="r" b="b"/>
                <a:pathLst>
                  <a:path w="223" h="1319">
                    <a:moveTo>
                      <a:pt x="0" y="0"/>
                    </a:moveTo>
                    <a:lnTo>
                      <a:pt x="0" y="652"/>
                    </a:lnTo>
                    <a:lnTo>
                      <a:pt x="0" y="1319"/>
                    </a:lnTo>
                    <a:lnTo>
                      <a:pt x="223" y="1319"/>
                    </a:lnTo>
                    <a:lnTo>
                      <a:pt x="223" y="548"/>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7" name="Freeform 69"/>
              <p:cNvSpPr>
                <a:spLocks/>
              </p:cNvSpPr>
              <p:nvPr/>
            </p:nvSpPr>
            <p:spPr bwMode="auto">
              <a:xfrm>
                <a:off x="5219231" y="5517707"/>
                <a:ext cx="62169" cy="516056"/>
              </a:xfrm>
              <a:custGeom>
                <a:avLst/>
                <a:gdLst>
                  <a:gd name="T0" fmla="*/ 0 w 223"/>
                  <a:gd name="T1" fmla="*/ 0 h 1909"/>
                  <a:gd name="T2" fmla="*/ 0 w 223"/>
                  <a:gd name="T3" fmla="*/ 1117 h 1909"/>
                  <a:gd name="T4" fmla="*/ 0 w 223"/>
                  <a:gd name="T5" fmla="*/ 1909 h 1909"/>
                  <a:gd name="T6" fmla="*/ 223 w 223"/>
                  <a:gd name="T7" fmla="*/ 1909 h 1909"/>
                  <a:gd name="T8" fmla="*/ 223 w 223"/>
                  <a:gd name="T9" fmla="*/ 1012 h 1909"/>
                  <a:gd name="T10" fmla="*/ 223 w 223"/>
                  <a:gd name="T11" fmla="*/ 0 h 1909"/>
                  <a:gd name="T12" fmla="*/ 0 w 223"/>
                  <a:gd name="T13" fmla="*/ 0 h 1909"/>
                </a:gdLst>
                <a:ahLst/>
                <a:cxnLst>
                  <a:cxn ang="0">
                    <a:pos x="T0" y="T1"/>
                  </a:cxn>
                  <a:cxn ang="0">
                    <a:pos x="T2" y="T3"/>
                  </a:cxn>
                  <a:cxn ang="0">
                    <a:pos x="T4" y="T5"/>
                  </a:cxn>
                  <a:cxn ang="0">
                    <a:pos x="T6" y="T7"/>
                  </a:cxn>
                  <a:cxn ang="0">
                    <a:pos x="T8" y="T9"/>
                  </a:cxn>
                  <a:cxn ang="0">
                    <a:pos x="T10" y="T11"/>
                  </a:cxn>
                  <a:cxn ang="0">
                    <a:pos x="T12" y="T13"/>
                  </a:cxn>
                </a:cxnLst>
                <a:rect l="0" t="0" r="r" b="b"/>
                <a:pathLst>
                  <a:path w="223" h="1909">
                    <a:moveTo>
                      <a:pt x="0" y="0"/>
                    </a:moveTo>
                    <a:lnTo>
                      <a:pt x="0" y="1117"/>
                    </a:lnTo>
                    <a:lnTo>
                      <a:pt x="0" y="1909"/>
                    </a:lnTo>
                    <a:lnTo>
                      <a:pt x="223" y="1909"/>
                    </a:lnTo>
                    <a:lnTo>
                      <a:pt x="223" y="1012"/>
                    </a:lnTo>
                    <a:lnTo>
                      <a:pt x="223"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8" name="Freeform 70"/>
              <p:cNvSpPr>
                <a:spLocks/>
              </p:cNvSpPr>
              <p:nvPr/>
            </p:nvSpPr>
            <p:spPr bwMode="auto">
              <a:xfrm>
                <a:off x="4841436" y="5859354"/>
                <a:ext cx="59778" cy="174409"/>
              </a:xfrm>
              <a:custGeom>
                <a:avLst/>
                <a:gdLst>
                  <a:gd name="T0" fmla="*/ 0 w 222"/>
                  <a:gd name="T1" fmla="*/ 0 h 648"/>
                  <a:gd name="T2" fmla="*/ 0 w 222"/>
                  <a:gd name="T3" fmla="*/ 361 h 648"/>
                  <a:gd name="T4" fmla="*/ 0 w 222"/>
                  <a:gd name="T5" fmla="*/ 648 h 648"/>
                  <a:gd name="T6" fmla="*/ 222 w 222"/>
                  <a:gd name="T7" fmla="*/ 648 h 648"/>
                  <a:gd name="T8" fmla="*/ 222 w 222"/>
                  <a:gd name="T9" fmla="*/ 256 h 648"/>
                  <a:gd name="T10" fmla="*/ 222 w 222"/>
                  <a:gd name="T11" fmla="*/ 0 h 648"/>
                  <a:gd name="T12" fmla="*/ 0 w 222"/>
                  <a:gd name="T13" fmla="*/ 0 h 648"/>
                </a:gdLst>
                <a:ahLst/>
                <a:cxnLst>
                  <a:cxn ang="0">
                    <a:pos x="T0" y="T1"/>
                  </a:cxn>
                  <a:cxn ang="0">
                    <a:pos x="T2" y="T3"/>
                  </a:cxn>
                  <a:cxn ang="0">
                    <a:pos x="T4" y="T5"/>
                  </a:cxn>
                  <a:cxn ang="0">
                    <a:pos x="T6" y="T7"/>
                  </a:cxn>
                  <a:cxn ang="0">
                    <a:pos x="T8" y="T9"/>
                  </a:cxn>
                  <a:cxn ang="0">
                    <a:pos x="T10" y="T11"/>
                  </a:cxn>
                  <a:cxn ang="0">
                    <a:pos x="T12" y="T13"/>
                  </a:cxn>
                </a:cxnLst>
                <a:rect l="0" t="0" r="r" b="b"/>
                <a:pathLst>
                  <a:path w="222" h="648">
                    <a:moveTo>
                      <a:pt x="0" y="0"/>
                    </a:moveTo>
                    <a:lnTo>
                      <a:pt x="0" y="361"/>
                    </a:lnTo>
                    <a:lnTo>
                      <a:pt x="0" y="648"/>
                    </a:lnTo>
                    <a:lnTo>
                      <a:pt x="222" y="648"/>
                    </a:lnTo>
                    <a:lnTo>
                      <a:pt x="222" y="256"/>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79" name="Freeform 71"/>
              <p:cNvSpPr>
                <a:spLocks/>
              </p:cNvSpPr>
              <p:nvPr/>
            </p:nvSpPr>
            <p:spPr bwMode="auto">
              <a:xfrm>
                <a:off x="4937080" y="5653888"/>
                <a:ext cx="59778" cy="379875"/>
              </a:xfrm>
              <a:custGeom>
                <a:avLst/>
                <a:gdLst>
                  <a:gd name="T0" fmla="*/ 0 w 222"/>
                  <a:gd name="T1" fmla="*/ 0 h 1402"/>
                  <a:gd name="T2" fmla="*/ 0 w 222"/>
                  <a:gd name="T3" fmla="*/ 1062 h 1402"/>
                  <a:gd name="T4" fmla="*/ 0 w 222"/>
                  <a:gd name="T5" fmla="*/ 1402 h 1402"/>
                  <a:gd name="T6" fmla="*/ 222 w 222"/>
                  <a:gd name="T7" fmla="*/ 1402 h 1402"/>
                  <a:gd name="T8" fmla="*/ 222 w 222"/>
                  <a:gd name="T9" fmla="*/ 977 h 1402"/>
                  <a:gd name="T10" fmla="*/ 222 w 222"/>
                  <a:gd name="T11" fmla="*/ 0 h 1402"/>
                  <a:gd name="T12" fmla="*/ 0 w 222"/>
                  <a:gd name="T13" fmla="*/ 0 h 1402"/>
                </a:gdLst>
                <a:ahLst/>
                <a:cxnLst>
                  <a:cxn ang="0">
                    <a:pos x="T0" y="T1"/>
                  </a:cxn>
                  <a:cxn ang="0">
                    <a:pos x="T2" y="T3"/>
                  </a:cxn>
                  <a:cxn ang="0">
                    <a:pos x="T4" y="T5"/>
                  </a:cxn>
                  <a:cxn ang="0">
                    <a:pos x="T6" y="T7"/>
                  </a:cxn>
                  <a:cxn ang="0">
                    <a:pos x="T8" y="T9"/>
                  </a:cxn>
                  <a:cxn ang="0">
                    <a:pos x="T10" y="T11"/>
                  </a:cxn>
                  <a:cxn ang="0">
                    <a:pos x="T12" y="T13"/>
                  </a:cxn>
                </a:cxnLst>
                <a:rect l="0" t="0" r="r" b="b"/>
                <a:pathLst>
                  <a:path w="222" h="1402">
                    <a:moveTo>
                      <a:pt x="0" y="0"/>
                    </a:moveTo>
                    <a:lnTo>
                      <a:pt x="0" y="1062"/>
                    </a:lnTo>
                    <a:lnTo>
                      <a:pt x="0" y="1402"/>
                    </a:lnTo>
                    <a:lnTo>
                      <a:pt x="222" y="1402"/>
                    </a:lnTo>
                    <a:lnTo>
                      <a:pt x="222" y="977"/>
                    </a:lnTo>
                    <a:lnTo>
                      <a:pt x="222" y="0"/>
                    </a:lnTo>
                    <a:lnTo>
                      <a:pt x="0"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0" name="Freeform 72"/>
              <p:cNvSpPr>
                <a:spLocks/>
              </p:cNvSpPr>
              <p:nvPr/>
            </p:nvSpPr>
            <p:spPr bwMode="auto">
              <a:xfrm>
                <a:off x="5534857" y="5510539"/>
                <a:ext cx="258239" cy="229358"/>
              </a:xfrm>
              <a:custGeom>
                <a:avLst/>
                <a:gdLst>
                  <a:gd name="T0" fmla="*/ 0 w 401"/>
                  <a:gd name="T1" fmla="*/ 28 h 359"/>
                  <a:gd name="T2" fmla="*/ 149 w 401"/>
                  <a:gd name="T3" fmla="*/ 0 h 359"/>
                  <a:gd name="T4" fmla="*/ 401 w 401"/>
                  <a:gd name="T5" fmla="*/ 88 h 359"/>
                  <a:gd name="T6" fmla="*/ 156 w 401"/>
                  <a:gd name="T7" fmla="*/ 359 h 359"/>
                  <a:gd name="T8" fmla="*/ 0 w 401"/>
                  <a:gd name="T9" fmla="*/ 28 h 359"/>
                </a:gdLst>
                <a:ahLst/>
                <a:cxnLst>
                  <a:cxn ang="0">
                    <a:pos x="T0" y="T1"/>
                  </a:cxn>
                  <a:cxn ang="0">
                    <a:pos x="T2" y="T3"/>
                  </a:cxn>
                  <a:cxn ang="0">
                    <a:pos x="T4" y="T5"/>
                  </a:cxn>
                  <a:cxn ang="0">
                    <a:pos x="T6" y="T7"/>
                  </a:cxn>
                  <a:cxn ang="0">
                    <a:pos x="T8" y="T9"/>
                  </a:cxn>
                </a:cxnLst>
                <a:rect l="0" t="0" r="r" b="b"/>
                <a:pathLst>
                  <a:path w="401" h="359">
                    <a:moveTo>
                      <a:pt x="0" y="28"/>
                    </a:moveTo>
                    <a:cubicBezTo>
                      <a:pt x="47" y="9"/>
                      <a:pt x="97" y="0"/>
                      <a:pt x="149" y="0"/>
                    </a:cubicBezTo>
                    <a:cubicBezTo>
                      <a:pt x="241" y="0"/>
                      <a:pt x="330" y="31"/>
                      <a:pt x="401" y="88"/>
                    </a:cubicBezTo>
                    <a:cubicBezTo>
                      <a:pt x="156" y="359"/>
                      <a:pt x="156" y="359"/>
                      <a:pt x="156" y="359"/>
                    </a:cubicBezTo>
                    <a:lnTo>
                      <a:pt x="0" y="28"/>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1" name="Freeform 73"/>
              <p:cNvSpPr>
                <a:spLocks/>
              </p:cNvSpPr>
              <p:nvPr/>
            </p:nvSpPr>
            <p:spPr bwMode="auto">
              <a:xfrm>
                <a:off x="5695061" y="5589382"/>
                <a:ext cx="169768" cy="138571"/>
              </a:xfrm>
              <a:custGeom>
                <a:avLst/>
                <a:gdLst>
                  <a:gd name="T0" fmla="*/ 192 w 266"/>
                  <a:gd name="T1" fmla="*/ 0 h 213"/>
                  <a:gd name="T2" fmla="*/ 266 w 266"/>
                  <a:gd name="T3" fmla="*/ 104 h 213"/>
                  <a:gd name="T4" fmla="*/ 0 w 266"/>
                  <a:gd name="T5" fmla="*/ 213 h 213"/>
                  <a:gd name="T6" fmla="*/ 192 w 266"/>
                  <a:gd name="T7" fmla="*/ 0 h 213"/>
                </a:gdLst>
                <a:ahLst/>
                <a:cxnLst>
                  <a:cxn ang="0">
                    <a:pos x="T0" y="T1"/>
                  </a:cxn>
                  <a:cxn ang="0">
                    <a:pos x="T2" y="T3"/>
                  </a:cxn>
                  <a:cxn ang="0">
                    <a:pos x="T4" y="T5"/>
                  </a:cxn>
                  <a:cxn ang="0">
                    <a:pos x="T6" y="T7"/>
                  </a:cxn>
                </a:cxnLst>
                <a:rect l="0" t="0" r="r" b="b"/>
                <a:pathLst>
                  <a:path w="266" h="213">
                    <a:moveTo>
                      <a:pt x="192" y="0"/>
                    </a:moveTo>
                    <a:cubicBezTo>
                      <a:pt x="222" y="30"/>
                      <a:pt x="247" y="66"/>
                      <a:pt x="266" y="104"/>
                    </a:cubicBezTo>
                    <a:cubicBezTo>
                      <a:pt x="0" y="213"/>
                      <a:pt x="0" y="213"/>
                      <a:pt x="0" y="213"/>
                    </a:cubicBezTo>
                    <a:lnTo>
                      <a:pt x="192" y="0"/>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2" name="Freeform 74"/>
              <p:cNvSpPr>
                <a:spLocks/>
              </p:cNvSpPr>
              <p:nvPr/>
            </p:nvSpPr>
            <p:spPr bwMode="auto">
              <a:xfrm>
                <a:off x="5369871" y="5543987"/>
                <a:ext cx="239111" cy="398988"/>
              </a:xfrm>
              <a:custGeom>
                <a:avLst/>
                <a:gdLst>
                  <a:gd name="T0" fmla="*/ 99 w 375"/>
                  <a:gd name="T1" fmla="*/ 622 h 622"/>
                  <a:gd name="T2" fmla="*/ 0 w 375"/>
                  <a:gd name="T3" fmla="*/ 356 h 622"/>
                  <a:gd name="T4" fmla="*/ 210 w 375"/>
                  <a:gd name="T5" fmla="*/ 0 h 622"/>
                  <a:gd name="T6" fmla="*/ 375 w 375"/>
                  <a:gd name="T7" fmla="*/ 351 h 622"/>
                  <a:gd name="T8" fmla="*/ 99 w 375"/>
                  <a:gd name="T9" fmla="*/ 622 h 622"/>
                </a:gdLst>
                <a:ahLst/>
                <a:cxnLst>
                  <a:cxn ang="0">
                    <a:pos x="T0" y="T1"/>
                  </a:cxn>
                  <a:cxn ang="0">
                    <a:pos x="T2" y="T3"/>
                  </a:cxn>
                  <a:cxn ang="0">
                    <a:pos x="T4" y="T5"/>
                  </a:cxn>
                  <a:cxn ang="0">
                    <a:pos x="T6" y="T7"/>
                  </a:cxn>
                  <a:cxn ang="0">
                    <a:pos x="T8" y="T9"/>
                  </a:cxn>
                </a:cxnLst>
                <a:rect l="0" t="0" r="r" b="b"/>
                <a:pathLst>
                  <a:path w="375" h="622">
                    <a:moveTo>
                      <a:pt x="99" y="622"/>
                    </a:moveTo>
                    <a:cubicBezTo>
                      <a:pt x="35" y="548"/>
                      <a:pt x="0" y="455"/>
                      <a:pt x="0" y="356"/>
                    </a:cubicBezTo>
                    <a:cubicBezTo>
                      <a:pt x="0" y="208"/>
                      <a:pt x="82" y="71"/>
                      <a:pt x="210" y="0"/>
                    </a:cubicBezTo>
                    <a:cubicBezTo>
                      <a:pt x="375" y="351"/>
                      <a:pt x="375" y="351"/>
                      <a:pt x="375" y="351"/>
                    </a:cubicBezTo>
                    <a:lnTo>
                      <a:pt x="99" y="62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3" name="Freeform 75"/>
              <p:cNvSpPr>
                <a:spLocks/>
              </p:cNvSpPr>
              <p:nvPr/>
            </p:nvSpPr>
            <p:spPr bwMode="auto">
              <a:xfrm>
                <a:off x="5718972" y="5689726"/>
                <a:ext cx="172160" cy="64506"/>
              </a:xfrm>
              <a:custGeom>
                <a:avLst/>
                <a:gdLst>
                  <a:gd name="T0" fmla="*/ 0 w 269"/>
                  <a:gd name="T1" fmla="*/ 102 h 102"/>
                  <a:gd name="T2" fmla="*/ 249 w 269"/>
                  <a:gd name="T3" fmla="*/ 0 h 102"/>
                  <a:gd name="T4" fmla="*/ 269 w 269"/>
                  <a:gd name="T5" fmla="*/ 102 h 102"/>
                  <a:gd name="T6" fmla="*/ 0 w 269"/>
                  <a:gd name="T7" fmla="*/ 102 h 102"/>
                </a:gdLst>
                <a:ahLst/>
                <a:cxnLst>
                  <a:cxn ang="0">
                    <a:pos x="T0" y="T1"/>
                  </a:cxn>
                  <a:cxn ang="0">
                    <a:pos x="T2" y="T3"/>
                  </a:cxn>
                  <a:cxn ang="0">
                    <a:pos x="T4" y="T5"/>
                  </a:cxn>
                  <a:cxn ang="0">
                    <a:pos x="T6" y="T7"/>
                  </a:cxn>
                </a:cxnLst>
                <a:rect l="0" t="0" r="r" b="b"/>
                <a:pathLst>
                  <a:path w="269" h="102">
                    <a:moveTo>
                      <a:pt x="0" y="102"/>
                    </a:moveTo>
                    <a:cubicBezTo>
                      <a:pt x="249" y="0"/>
                      <a:pt x="249" y="0"/>
                      <a:pt x="249" y="0"/>
                    </a:cubicBezTo>
                    <a:cubicBezTo>
                      <a:pt x="260" y="33"/>
                      <a:pt x="267" y="67"/>
                      <a:pt x="269" y="102"/>
                    </a:cubicBezTo>
                    <a:lnTo>
                      <a:pt x="0" y="102"/>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4" name="Freeform 76"/>
              <p:cNvSpPr>
                <a:spLocks/>
              </p:cNvSpPr>
              <p:nvPr/>
            </p:nvSpPr>
            <p:spPr bwMode="auto">
              <a:xfrm>
                <a:off x="5458341" y="5859354"/>
                <a:ext cx="107600" cy="138571"/>
              </a:xfrm>
              <a:custGeom>
                <a:avLst/>
                <a:gdLst>
                  <a:gd name="T0" fmla="*/ 62 w 171"/>
                  <a:gd name="T1" fmla="*/ 215 h 215"/>
                  <a:gd name="T2" fmla="*/ 0 w 171"/>
                  <a:gd name="T3" fmla="*/ 169 h 215"/>
                  <a:gd name="T4" fmla="*/ 171 w 171"/>
                  <a:gd name="T5" fmla="*/ 0 h 215"/>
                  <a:gd name="T6" fmla="*/ 62 w 171"/>
                  <a:gd name="T7" fmla="*/ 215 h 215"/>
                </a:gdLst>
                <a:ahLst/>
                <a:cxnLst>
                  <a:cxn ang="0">
                    <a:pos x="T0" y="T1"/>
                  </a:cxn>
                  <a:cxn ang="0">
                    <a:pos x="T2" y="T3"/>
                  </a:cxn>
                  <a:cxn ang="0">
                    <a:pos x="T4" y="T5"/>
                  </a:cxn>
                  <a:cxn ang="0">
                    <a:pos x="T6" y="T7"/>
                  </a:cxn>
                </a:cxnLst>
                <a:rect l="0" t="0" r="r" b="b"/>
                <a:pathLst>
                  <a:path w="171" h="215">
                    <a:moveTo>
                      <a:pt x="62" y="215"/>
                    </a:moveTo>
                    <a:cubicBezTo>
                      <a:pt x="40" y="201"/>
                      <a:pt x="19" y="186"/>
                      <a:pt x="0" y="169"/>
                    </a:cubicBezTo>
                    <a:cubicBezTo>
                      <a:pt x="171" y="0"/>
                      <a:pt x="171" y="0"/>
                      <a:pt x="171" y="0"/>
                    </a:cubicBezTo>
                    <a:lnTo>
                      <a:pt x="62" y="215"/>
                    </a:ln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sp>
            <p:nvSpPr>
              <p:cNvPr id="485" name="Freeform 77"/>
              <p:cNvSpPr>
                <a:spLocks/>
              </p:cNvSpPr>
              <p:nvPr/>
            </p:nvSpPr>
            <p:spPr bwMode="auto">
              <a:xfrm>
                <a:off x="5527684" y="5790070"/>
                <a:ext cx="363448" cy="243693"/>
              </a:xfrm>
              <a:custGeom>
                <a:avLst/>
                <a:gdLst>
                  <a:gd name="T0" fmla="*/ 160 w 566"/>
                  <a:gd name="T1" fmla="*/ 381 h 381"/>
                  <a:gd name="T2" fmla="*/ 0 w 566"/>
                  <a:gd name="T3" fmla="*/ 348 h 381"/>
                  <a:gd name="T4" fmla="*/ 176 w 566"/>
                  <a:gd name="T5" fmla="*/ 0 h 381"/>
                  <a:gd name="T6" fmla="*/ 566 w 566"/>
                  <a:gd name="T7" fmla="*/ 0 h 381"/>
                  <a:gd name="T8" fmla="*/ 160 w 566"/>
                  <a:gd name="T9" fmla="*/ 381 h 381"/>
                </a:gdLst>
                <a:ahLst/>
                <a:cxnLst>
                  <a:cxn ang="0">
                    <a:pos x="T0" y="T1"/>
                  </a:cxn>
                  <a:cxn ang="0">
                    <a:pos x="T2" y="T3"/>
                  </a:cxn>
                  <a:cxn ang="0">
                    <a:pos x="T4" y="T5"/>
                  </a:cxn>
                  <a:cxn ang="0">
                    <a:pos x="T6" y="T7"/>
                  </a:cxn>
                  <a:cxn ang="0">
                    <a:pos x="T8" y="T9"/>
                  </a:cxn>
                </a:cxnLst>
                <a:rect l="0" t="0" r="r" b="b"/>
                <a:pathLst>
                  <a:path w="566" h="381">
                    <a:moveTo>
                      <a:pt x="160" y="381"/>
                    </a:moveTo>
                    <a:cubicBezTo>
                      <a:pt x="104" y="381"/>
                      <a:pt x="50" y="370"/>
                      <a:pt x="0" y="348"/>
                    </a:cubicBezTo>
                    <a:cubicBezTo>
                      <a:pt x="176" y="0"/>
                      <a:pt x="176" y="0"/>
                      <a:pt x="176" y="0"/>
                    </a:cubicBezTo>
                    <a:cubicBezTo>
                      <a:pt x="566" y="0"/>
                      <a:pt x="566" y="0"/>
                      <a:pt x="566" y="0"/>
                    </a:cubicBezTo>
                    <a:cubicBezTo>
                      <a:pt x="552" y="213"/>
                      <a:pt x="375" y="381"/>
                      <a:pt x="160" y="381"/>
                    </a:cubicBezTo>
                    <a:close/>
                  </a:path>
                </a:pathLst>
              </a:custGeom>
              <a:grpFill/>
              <a:ln>
                <a:noFill/>
              </a:ln>
            </p:spPr>
            <p:txBody>
              <a:bodyPr/>
              <a:lstStyle/>
              <a:p>
                <a:pPr marL="0" marR="0" lvl="0" indent="0" defTabSz="932151"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00B0F0"/>
                  </a:solidFill>
                  <a:effectLst/>
                  <a:uLnTx/>
                  <a:uFillTx/>
                  <a:latin typeface="Segoe UI"/>
                </a:endParaRPr>
              </a:p>
            </p:txBody>
          </p:sp>
        </p:grpSp>
      </p:grpSp>
    </p:spTree>
    <p:extLst>
      <p:ext uri="{BB962C8B-B14F-4D97-AF65-F5344CB8AC3E}">
        <p14:creationId xmlns:p14="http://schemas.microsoft.com/office/powerpoint/2010/main" val="918782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 ?</a:t>
            </a:r>
          </a:p>
        </p:txBody>
      </p:sp>
      <p:sp>
        <p:nvSpPr>
          <p:cNvPr id="3" name="Content Placeholder 2"/>
          <p:cNvSpPr>
            <a:spLocks noGrp="1"/>
          </p:cNvSpPr>
          <p:nvPr>
            <p:ph idx="1"/>
          </p:nvPr>
        </p:nvSpPr>
        <p:spPr/>
        <p:txBody>
          <a:bodyPr/>
          <a:lstStyle/>
          <a:p>
            <a:endParaRPr lang="en-US" dirty="0"/>
          </a:p>
          <a:p>
            <a:endParaRPr lang="en-US" dirty="0"/>
          </a:p>
          <a:p>
            <a:pPr marL="0" indent="0" algn="ctr">
              <a:buNone/>
            </a:pPr>
            <a:r>
              <a:rPr lang="en-US" dirty="0"/>
              <a:t>Using </a:t>
            </a:r>
            <a:r>
              <a:rPr lang="en-US" b="1" dirty="0"/>
              <a:t>known data</a:t>
            </a:r>
            <a:r>
              <a:rPr lang="en-US" dirty="0"/>
              <a:t>, develop a </a:t>
            </a:r>
            <a:r>
              <a:rPr lang="en-US" b="1" dirty="0"/>
              <a:t>model</a:t>
            </a:r>
            <a:r>
              <a:rPr lang="en-US" dirty="0"/>
              <a:t> to </a:t>
            </a:r>
            <a:r>
              <a:rPr lang="en-US" u="sng" dirty="0"/>
              <a:t>predict</a:t>
            </a:r>
            <a:r>
              <a:rPr lang="en-US" dirty="0"/>
              <a:t> </a:t>
            </a:r>
            <a:r>
              <a:rPr lang="en-US" b="1" dirty="0"/>
              <a:t>unknown data</a:t>
            </a:r>
            <a:r>
              <a:rPr lang="en-US" dirty="0"/>
              <a:t>.</a:t>
            </a:r>
          </a:p>
          <a:p>
            <a:endParaRPr lang="en-US" dirty="0"/>
          </a:p>
          <a:p>
            <a:endParaRPr lang="en-US" dirty="0"/>
          </a:p>
          <a:p>
            <a:pPr marL="0" indent="0">
              <a:buNone/>
            </a:pPr>
            <a:r>
              <a:rPr lang="en-US" b="1" dirty="0"/>
              <a:t>Known Data</a:t>
            </a:r>
            <a:r>
              <a:rPr lang="en-US" dirty="0"/>
              <a:t>: Big enough archive, previous observations, past data</a:t>
            </a:r>
          </a:p>
          <a:p>
            <a:pPr marL="0" indent="0">
              <a:buNone/>
            </a:pPr>
            <a:r>
              <a:rPr lang="en-US" b="1" dirty="0"/>
              <a:t>Unknown Data</a:t>
            </a:r>
            <a:r>
              <a:rPr lang="en-US" dirty="0"/>
              <a:t>: Missing, Unseen, not existing, future data</a:t>
            </a:r>
          </a:p>
          <a:p>
            <a:pPr marL="0" indent="0">
              <a:buNone/>
            </a:pPr>
            <a:r>
              <a:rPr lang="en-US" b="1" dirty="0"/>
              <a:t>Model</a:t>
            </a:r>
            <a:r>
              <a:rPr lang="en-US" dirty="0"/>
              <a:t>: Known data + Algorithms (ML algorithms)</a:t>
            </a:r>
          </a:p>
        </p:txBody>
      </p:sp>
    </p:spTree>
    <p:extLst>
      <p:ext uri="{BB962C8B-B14F-4D97-AF65-F5344CB8AC3E}">
        <p14:creationId xmlns:p14="http://schemas.microsoft.com/office/powerpoint/2010/main" val="3521093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3299610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3636887" y="344794"/>
            <a:ext cx="7825517" cy="1451350"/>
            <a:chOff x="3186553" y="1497369"/>
            <a:chExt cx="7825517" cy="1451350"/>
          </a:xfrm>
        </p:grpSpPr>
        <p:pic>
          <p:nvPicPr>
            <p:cNvPr id="5" name="Picture 4"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33007" y="1636021"/>
              <a:ext cx="1119014" cy="1174048"/>
            </a:xfrm>
            <a:prstGeom prst="rect">
              <a:avLst/>
            </a:prstGeom>
          </p:spPr>
        </p:pic>
        <p:pic>
          <p:nvPicPr>
            <p:cNvPr id="6" name="Picture 5"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96331" y="1715174"/>
              <a:ext cx="1015739" cy="1015739"/>
            </a:xfrm>
            <a:prstGeom prst="rect">
              <a:avLst/>
            </a:prstGeom>
          </p:spPr>
        </p:pic>
        <p:pic>
          <p:nvPicPr>
            <p:cNvPr id="8" name="Picture 7"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a:off x="3186553" y="1679399"/>
              <a:ext cx="1187714" cy="1087291"/>
            </a:xfrm>
            <a:prstGeom prst="rect">
              <a:avLst/>
            </a:prstGeom>
          </p:spPr>
        </p:pic>
        <p:pic>
          <p:nvPicPr>
            <p:cNvPr id="10" name="Picture 9"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7810761" y="1497369"/>
              <a:ext cx="1026830" cy="1451350"/>
            </a:xfrm>
            <a:prstGeom prst="rect">
              <a:avLst/>
            </a:prstGeom>
          </p:spPr>
        </p:pic>
      </p:grpSp>
      <p:grpSp>
        <p:nvGrpSpPr>
          <p:cNvPr id="16" name="Group 15"/>
          <p:cNvGrpSpPr/>
          <p:nvPr/>
        </p:nvGrpSpPr>
        <p:grpSpPr>
          <a:xfrm>
            <a:off x="646449" y="2258173"/>
            <a:ext cx="11137188" cy="834162"/>
            <a:chOff x="646449" y="2671641"/>
            <a:chExt cx="11137188" cy="834162"/>
          </a:xfrm>
        </p:grpSpPr>
        <p:sp>
          <p:nvSpPr>
            <p:cNvPr id="12" name="TextBox 11"/>
            <p:cNvSpPr txBox="1"/>
            <p:nvPr/>
          </p:nvSpPr>
          <p:spPr>
            <a:xfrm>
              <a:off x="3432499" y="2674806"/>
              <a:ext cx="1663234" cy="830997"/>
            </a:xfrm>
            <a:prstGeom prst="rect">
              <a:avLst/>
            </a:prstGeom>
            <a:noFill/>
          </p:spPr>
          <p:txBody>
            <a:bodyPr wrap="square" rtlCol="0">
              <a:spAutoFit/>
            </a:bodyPr>
            <a:lstStyle/>
            <a:p>
              <a:pPr algn="ctr"/>
              <a:r>
                <a:rPr lang="en-US" sz="4800" dirty="0"/>
                <a:t>50</a:t>
              </a:r>
              <a:r>
                <a:rPr lang="en-US" sz="3600" dirty="0"/>
                <a:t>°F</a:t>
              </a:r>
              <a:endParaRPr lang="en-US" sz="4800" dirty="0"/>
            </a:p>
          </p:txBody>
        </p:sp>
        <p:sp>
          <p:nvSpPr>
            <p:cNvPr id="18" name="TextBox 17"/>
            <p:cNvSpPr txBox="1"/>
            <p:nvPr/>
          </p:nvSpPr>
          <p:spPr>
            <a:xfrm>
              <a:off x="5806059" y="2671641"/>
              <a:ext cx="1537185" cy="830997"/>
            </a:xfrm>
            <a:prstGeom prst="rect">
              <a:avLst/>
            </a:prstGeom>
            <a:noFill/>
          </p:spPr>
          <p:txBody>
            <a:bodyPr wrap="square" rtlCol="0">
              <a:spAutoFit/>
            </a:bodyPr>
            <a:lstStyle/>
            <a:p>
              <a:pPr algn="ctr"/>
              <a:r>
                <a:rPr lang="en-US" sz="4800" dirty="0"/>
                <a:t>30</a:t>
              </a:r>
              <a:r>
                <a:rPr lang="en-US" sz="3600" dirty="0">
                  <a:solidFill>
                    <a:prstClr val="black"/>
                  </a:solidFill>
                </a:rPr>
                <a:t>°F</a:t>
              </a:r>
              <a:endParaRPr lang="en-US" sz="4800" dirty="0"/>
            </a:p>
          </p:txBody>
        </p:sp>
        <p:sp>
          <p:nvSpPr>
            <p:cNvPr id="19" name="TextBox 18"/>
            <p:cNvSpPr txBox="1"/>
            <p:nvPr/>
          </p:nvSpPr>
          <p:spPr>
            <a:xfrm>
              <a:off x="8035952" y="2671641"/>
              <a:ext cx="1540723" cy="830997"/>
            </a:xfrm>
            <a:prstGeom prst="rect">
              <a:avLst/>
            </a:prstGeom>
            <a:noFill/>
          </p:spPr>
          <p:txBody>
            <a:bodyPr wrap="square" rtlCol="0">
              <a:spAutoFit/>
            </a:bodyPr>
            <a:lstStyle/>
            <a:p>
              <a:pPr algn="ctr"/>
              <a:r>
                <a:rPr lang="en-US" sz="4800" dirty="0"/>
                <a:t>68</a:t>
              </a:r>
              <a:r>
                <a:rPr lang="en-US" sz="3600" dirty="0">
                  <a:solidFill>
                    <a:prstClr val="black"/>
                  </a:solidFill>
                </a:rPr>
                <a:t>°F</a:t>
              </a:r>
              <a:endParaRPr lang="en-US" sz="4800" dirty="0"/>
            </a:p>
          </p:txBody>
        </p:sp>
        <p:sp>
          <p:nvSpPr>
            <p:cNvPr id="20" name="TextBox 19"/>
            <p:cNvSpPr txBox="1"/>
            <p:nvPr/>
          </p:nvSpPr>
          <p:spPr>
            <a:xfrm>
              <a:off x="10189039" y="2671641"/>
              <a:ext cx="1594598" cy="830997"/>
            </a:xfrm>
            <a:prstGeom prst="rect">
              <a:avLst/>
            </a:prstGeom>
            <a:noFill/>
          </p:spPr>
          <p:txBody>
            <a:bodyPr wrap="square" rtlCol="0">
              <a:spAutoFit/>
            </a:bodyPr>
            <a:lstStyle/>
            <a:p>
              <a:pPr algn="ctr"/>
              <a:r>
                <a:rPr lang="en-US" sz="4800" dirty="0"/>
                <a:t>95</a:t>
              </a:r>
              <a:r>
                <a:rPr lang="en-US" sz="3600" dirty="0">
                  <a:solidFill>
                    <a:prstClr val="black"/>
                  </a:solidFill>
                </a:rPr>
                <a:t>°F</a:t>
              </a:r>
              <a:endParaRPr lang="en-US" sz="4800" dirty="0"/>
            </a:p>
          </p:txBody>
        </p:sp>
        <p:sp>
          <p:nvSpPr>
            <p:cNvPr id="15" name="TextBox 14"/>
            <p:cNvSpPr txBox="1"/>
            <p:nvPr/>
          </p:nvSpPr>
          <p:spPr>
            <a:xfrm>
              <a:off x="646449" y="2763974"/>
              <a:ext cx="1223412" cy="707886"/>
            </a:xfrm>
            <a:prstGeom prst="rect">
              <a:avLst/>
            </a:prstGeom>
            <a:noFill/>
          </p:spPr>
          <p:txBody>
            <a:bodyPr wrap="none" rtlCol="0">
              <a:spAutoFit/>
            </a:bodyPr>
            <a:lstStyle/>
            <a:p>
              <a:pPr algn="ctr"/>
              <a:r>
                <a:rPr lang="en-US" sz="4000" dirty="0"/>
                <a:t>1990</a:t>
              </a:r>
            </a:p>
          </p:txBody>
        </p:sp>
      </p:grpSp>
      <p:grpSp>
        <p:nvGrpSpPr>
          <p:cNvPr id="17" name="Group 16"/>
          <p:cNvGrpSpPr/>
          <p:nvPr/>
        </p:nvGrpSpPr>
        <p:grpSpPr>
          <a:xfrm>
            <a:off x="646449" y="3027986"/>
            <a:ext cx="11137188" cy="926495"/>
            <a:chOff x="646449" y="3565828"/>
            <a:chExt cx="11137188" cy="926495"/>
          </a:xfrm>
        </p:grpSpPr>
        <p:sp>
          <p:nvSpPr>
            <p:cNvPr id="24" name="TextBox 23"/>
            <p:cNvSpPr txBox="1"/>
            <p:nvPr/>
          </p:nvSpPr>
          <p:spPr>
            <a:xfrm>
              <a:off x="3432499" y="3568993"/>
              <a:ext cx="1663234" cy="923330"/>
            </a:xfrm>
            <a:prstGeom prst="rect">
              <a:avLst/>
            </a:prstGeom>
            <a:noFill/>
          </p:spPr>
          <p:txBody>
            <a:bodyPr wrap="square" rtlCol="0">
              <a:spAutoFit/>
            </a:bodyPr>
            <a:lstStyle/>
            <a:p>
              <a:pPr algn="ctr"/>
              <a:r>
                <a:rPr lang="en-US" sz="5400" dirty="0"/>
                <a:t>48</a:t>
              </a:r>
              <a:r>
                <a:rPr lang="en-US" sz="4000" dirty="0"/>
                <a:t>°F</a:t>
              </a:r>
              <a:endParaRPr lang="en-US" sz="5400" dirty="0"/>
            </a:p>
          </p:txBody>
        </p:sp>
        <p:sp>
          <p:nvSpPr>
            <p:cNvPr id="25" name="TextBox 24"/>
            <p:cNvSpPr txBox="1"/>
            <p:nvPr/>
          </p:nvSpPr>
          <p:spPr>
            <a:xfrm>
              <a:off x="5806059" y="3565828"/>
              <a:ext cx="1537185" cy="923330"/>
            </a:xfrm>
            <a:prstGeom prst="rect">
              <a:avLst/>
            </a:prstGeom>
            <a:noFill/>
          </p:spPr>
          <p:txBody>
            <a:bodyPr wrap="square" rtlCol="0">
              <a:spAutoFit/>
            </a:bodyPr>
            <a:lstStyle/>
            <a:p>
              <a:pPr algn="ctr"/>
              <a:r>
                <a:rPr lang="en-US" sz="5400" dirty="0"/>
                <a:t>29</a:t>
              </a:r>
              <a:r>
                <a:rPr lang="en-US" sz="4000" dirty="0">
                  <a:solidFill>
                    <a:prstClr val="black"/>
                  </a:solidFill>
                </a:rPr>
                <a:t>°F</a:t>
              </a:r>
              <a:endParaRPr lang="en-US" sz="5400" dirty="0"/>
            </a:p>
          </p:txBody>
        </p:sp>
        <p:sp>
          <p:nvSpPr>
            <p:cNvPr id="26" name="TextBox 25"/>
            <p:cNvSpPr txBox="1"/>
            <p:nvPr/>
          </p:nvSpPr>
          <p:spPr>
            <a:xfrm>
              <a:off x="8035952" y="3565828"/>
              <a:ext cx="1540723" cy="923330"/>
            </a:xfrm>
            <a:prstGeom prst="rect">
              <a:avLst/>
            </a:prstGeom>
            <a:noFill/>
          </p:spPr>
          <p:txBody>
            <a:bodyPr wrap="square" rtlCol="0">
              <a:spAutoFit/>
            </a:bodyPr>
            <a:lstStyle/>
            <a:p>
              <a:pPr algn="ctr"/>
              <a:r>
                <a:rPr lang="en-US" sz="5400" dirty="0"/>
                <a:t>70</a:t>
              </a:r>
              <a:r>
                <a:rPr lang="en-US" sz="4000" dirty="0">
                  <a:solidFill>
                    <a:prstClr val="black"/>
                  </a:solidFill>
                </a:rPr>
                <a:t>°F</a:t>
              </a:r>
              <a:endParaRPr lang="en-US" sz="5400" dirty="0"/>
            </a:p>
          </p:txBody>
        </p:sp>
        <p:sp>
          <p:nvSpPr>
            <p:cNvPr id="27" name="TextBox 26"/>
            <p:cNvSpPr txBox="1"/>
            <p:nvPr/>
          </p:nvSpPr>
          <p:spPr>
            <a:xfrm>
              <a:off x="10189039" y="3565828"/>
              <a:ext cx="1594598" cy="923330"/>
            </a:xfrm>
            <a:prstGeom prst="rect">
              <a:avLst/>
            </a:prstGeom>
            <a:noFill/>
          </p:spPr>
          <p:txBody>
            <a:bodyPr wrap="square" rtlCol="0">
              <a:spAutoFit/>
            </a:bodyPr>
            <a:lstStyle/>
            <a:p>
              <a:pPr algn="ctr"/>
              <a:r>
                <a:rPr lang="en-US" sz="5400" dirty="0"/>
                <a:t>98</a:t>
              </a:r>
              <a:r>
                <a:rPr lang="en-US" sz="4000" dirty="0">
                  <a:solidFill>
                    <a:prstClr val="black"/>
                  </a:solidFill>
                </a:rPr>
                <a:t>°F</a:t>
              </a:r>
              <a:endParaRPr lang="en-US" sz="5400" dirty="0"/>
            </a:p>
          </p:txBody>
        </p:sp>
        <p:sp>
          <p:nvSpPr>
            <p:cNvPr id="28" name="TextBox 27"/>
            <p:cNvSpPr txBox="1"/>
            <p:nvPr/>
          </p:nvSpPr>
          <p:spPr>
            <a:xfrm>
              <a:off x="646449" y="3658161"/>
              <a:ext cx="1326004" cy="769441"/>
            </a:xfrm>
            <a:prstGeom prst="rect">
              <a:avLst/>
            </a:prstGeom>
            <a:noFill/>
          </p:spPr>
          <p:txBody>
            <a:bodyPr wrap="none" rtlCol="0">
              <a:spAutoFit/>
            </a:bodyPr>
            <a:lstStyle/>
            <a:p>
              <a:pPr algn="ctr"/>
              <a:r>
                <a:rPr lang="en-US" sz="4400" dirty="0"/>
                <a:t>2000</a:t>
              </a:r>
            </a:p>
          </p:txBody>
        </p:sp>
      </p:grpSp>
      <p:grpSp>
        <p:nvGrpSpPr>
          <p:cNvPr id="21" name="Group 20"/>
          <p:cNvGrpSpPr/>
          <p:nvPr/>
        </p:nvGrpSpPr>
        <p:grpSpPr>
          <a:xfrm>
            <a:off x="646449" y="3890132"/>
            <a:ext cx="11137188" cy="1018828"/>
            <a:chOff x="646449" y="4475814"/>
            <a:chExt cx="11137188" cy="1018828"/>
          </a:xfrm>
        </p:grpSpPr>
        <p:sp>
          <p:nvSpPr>
            <p:cNvPr id="29" name="TextBox 28"/>
            <p:cNvSpPr txBox="1"/>
            <p:nvPr/>
          </p:nvSpPr>
          <p:spPr>
            <a:xfrm>
              <a:off x="3432499" y="4478979"/>
              <a:ext cx="1663234" cy="1015663"/>
            </a:xfrm>
            <a:prstGeom prst="rect">
              <a:avLst/>
            </a:prstGeom>
            <a:noFill/>
          </p:spPr>
          <p:txBody>
            <a:bodyPr wrap="square" rtlCol="0">
              <a:spAutoFit/>
            </a:bodyPr>
            <a:lstStyle/>
            <a:p>
              <a:pPr algn="ctr"/>
              <a:r>
                <a:rPr lang="en-US" sz="6000" dirty="0"/>
                <a:t>49</a:t>
              </a:r>
              <a:r>
                <a:rPr lang="en-US" sz="4400" dirty="0"/>
                <a:t>°F</a:t>
              </a:r>
              <a:endParaRPr lang="en-US" sz="6000" dirty="0"/>
            </a:p>
          </p:txBody>
        </p:sp>
        <p:sp>
          <p:nvSpPr>
            <p:cNvPr id="30" name="TextBox 29"/>
            <p:cNvSpPr txBox="1"/>
            <p:nvPr/>
          </p:nvSpPr>
          <p:spPr>
            <a:xfrm>
              <a:off x="5806059" y="4475814"/>
              <a:ext cx="1537185" cy="1015663"/>
            </a:xfrm>
            <a:prstGeom prst="rect">
              <a:avLst/>
            </a:prstGeom>
            <a:noFill/>
          </p:spPr>
          <p:txBody>
            <a:bodyPr wrap="square" rtlCol="0">
              <a:spAutoFit/>
            </a:bodyPr>
            <a:lstStyle/>
            <a:p>
              <a:pPr algn="ctr"/>
              <a:r>
                <a:rPr lang="en-US" sz="6000" dirty="0"/>
                <a:t>27</a:t>
              </a:r>
              <a:r>
                <a:rPr lang="en-US" sz="4400" dirty="0">
                  <a:solidFill>
                    <a:prstClr val="black"/>
                  </a:solidFill>
                </a:rPr>
                <a:t>°F</a:t>
              </a:r>
              <a:endParaRPr lang="en-US" sz="6000" dirty="0"/>
            </a:p>
          </p:txBody>
        </p:sp>
        <p:sp>
          <p:nvSpPr>
            <p:cNvPr id="31" name="TextBox 30"/>
            <p:cNvSpPr txBox="1"/>
            <p:nvPr/>
          </p:nvSpPr>
          <p:spPr>
            <a:xfrm>
              <a:off x="8035952" y="4475814"/>
              <a:ext cx="1540723" cy="1015663"/>
            </a:xfrm>
            <a:prstGeom prst="rect">
              <a:avLst/>
            </a:prstGeom>
            <a:noFill/>
          </p:spPr>
          <p:txBody>
            <a:bodyPr wrap="square" rtlCol="0">
              <a:spAutoFit/>
            </a:bodyPr>
            <a:lstStyle/>
            <a:p>
              <a:pPr algn="ctr"/>
              <a:r>
                <a:rPr lang="en-US" sz="6000" dirty="0"/>
                <a:t>67</a:t>
              </a:r>
              <a:r>
                <a:rPr lang="en-US" sz="4400" dirty="0">
                  <a:solidFill>
                    <a:prstClr val="black"/>
                  </a:solidFill>
                </a:rPr>
                <a:t>°F</a:t>
              </a:r>
              <a:endParaRPr lang="en-US" sz="6000" dirty="0"/>
            </a:p>
          </p:txBody>
        </p:sp>
        <p:sp>
          <p:nvSpPr>
            <p:cNvPr id="32" name="TextBox 31"/>
            <p:cNvSpPr txBox="1"/>
            <p:nvPr/>
          </p:nvSpPr>
          <p:spPr>
            <a:xfrm>
              <a:off x="10189039" y="4475814"/>
              <a:ext cx="1594598" cy="1015663"/>
            </a:xfrm>
            <a:prstGeom prst="rect">
              <a:avLst/>
            </a:prstGeom>
            <a:noFill/>
          </p:spPr>
          <p:txBody>
            <a:bodyPr wrap="square" rtlCol="0">
              <a:spAutoFit/>
            </a:bodyPr>
            <a:lstStyle/>
            <a:p>
              <a:pPr algn="ctr"/>
              <a:r>
                <a:rPr lang="en-US" sz="6000" dirty="0"/>
                <a:t>96</a:t>
              </a:r>
              <a:r>
                <a:rPr lang="en-US" sz="4400" dirty="0">
                  <a:solidFill>
                    <a:prstClr val="black"/>
                  </a:solidFill>
                </a:rPr>
                <a:t>°F</a:t>
              </a:r>
              <a:endParaRPr lang="en-US" sz="6000" dirty="0"/>
            </a:p>
          </p:txBody>
        </p:sp>
        <p:sp>
          <p:nvSpPr>
            <p:cNvPr id="33" name="TextBox 32"/>
            <p:cNvSpPr txBox="1"/>
            <p:nvPr/>
          </p:nvSpPr>
          <p:spPr>
            <a:xfrm>
              <a:off x="646449" y="4568147"/>
              <a:ext cx="1435008" cy="830997"/>
            </a:xfrm>
            <a:prstGeom prst="rect">
              <a:avLst/>
            </a:prstGeom>
            <a:noFill/>
          </p:spPr>
          <p:txBody>
            <a:bodyPr wrap="none" rtlCol="0">
              <a:spAutoFit/>
            </a:bodyPr>
            <a:lstStyle/>
            <a:p>
              <a:pPr algn="ctr"/>
              <a:r>
                <a:rPr lang="en-US" sz="4800" dirty="0"/>
                <a:t>2010</a:t>
              </a:r>
            </a:p>
          </p:txBody>
        </p:sp>
      </p:grpSp>
      <p:grpSp>
        <p:nvGrpSpPr>
          <p:cNvPr id="22" name="Group 21"/>
          <p:cNvGrpSpPr/>
          <p:nvPr/>
        </p:nvGrpSpPr>
        <p:grpSpPr>
          <a:xfrm>
            <a:off x="646449" y="4844612"/>
            <a:ext cx="11137188" cy="1111161"/>
            <a:chOff x="646449" y="5353492"/>
            <a:chExt cx="11137188" cy="1111161"/>
          </a:xfrm>
        </p:grpSpPr>
        <p:sp>
          <p:nvSpPr>
            <p:cNvPr id="34" name="TextBox 33"/>
            <p:cNvSpPr txBox="1"/>
            <p:nvPr/>
          </p:nvSpPr>
          <p:spPr>
            <a:xfrm>
              <a:off x="3432499" y="5356657"/>
              <a:ext cx="1663234" cy="1107996"/>
            </a:xfrm>
            <a:prstGeom prst="rect">
              <a:avLst/>
            </a:prstGeom>
            <a:noFill/>
          </p:spPr>
          <p:txBody>
            <a:bodyPr wrap="square" rtlCol="0">
              <a:spAutoFit/>
            </a:bodyPr>
            <a:lstStyle/>
            <a:p>
              <a:pPr algn="ctr"/>
              <a:r>
                <a:rPr lang="en-US" sz="6600" dirty="0">
                  <a:solidFill>
                    <a:srgbClr val="FF0000"/>
                  </a:solidFill>
                </a:rPr>
                <a:t>?</a:t>
              </a:r>
            </a:p>
          </p:txBody>
        </p:sp>
        <p:sp>
          <p:nvSpPr>
            <p:cNvPr id="35" name="TextBox 34"/>
            <p:cNvSpPr txBox="1"/>
            <p:nvPr/>
          </p:nvSpPr>
          <p:spPr>
            <a:xfrm>
              <a:off x="5806059" y="5353492"/>
              <a:ext cx="1537185" cy="1107996"/>
            </a:xfrm>
            <a:prstGeom prst="rect">
              <a:avLst/>
            </a:prstGeom>
            <a:noFill/>
          </p:spPr>
          <p:txBody>
            <a:bodyPr wrap="square" rtlCol="0">
              <a:spAutoFit/>
            </a:bodyPr>
            <a:lstStyle/>
            <a:p>
              <a:pPr algn="ctr"/>
              <a:r>
                <a:rPr lang="en-US" sz="6600" dirty="0">
                  <a:solidFill>
                    <a:srgbClr val="FF0000"/>
                  </a:solidFill>
                </a:rPr>
                <a:t>?</a:t>
              </a:r>
            </a:p>
          </p:txBody>
        </p:sp>
        <p:sp>
          <p:nvSpPr>
            <p:cNvPr id="36" name="TextBox 35"/>
            <p:cNvSpPr txBox="1"/>
            <p:nvPr/>
          </p:nvSpPr>
          <p:spPr>
            <a:xfrm>
              <a:off x="8035952" y="5353492"/>
              <a:ext cx="1540723" cy="1107996"/>
            </a:xfrm>
            <a:prstGeom prst="rect">
              <a:avLst/>
            </a:prstGeom>
            <a:noFill/>
          </p:spPr>
          <p:txBody>
            <a:bodyPr wrap="square" rtlCol="0">
              <a:spAutoFit/>
            </a:bodyPr>
            <a:lstStyle/>
            <a:p>
              <a:pPr algn="ctr"/>
              <a:r>
                <a:rPr lang="en-US" sz="6600" dirty="0">
                  <a:solidFill>
                    <a:srgbClr val="FF0000"/>
                  </a:solidFill>
                </a:rPr>
                <a:t>?</a:t>
              </a:r>
            </a:p>
          </p:txBody>
        </p:sp>
        <p:sp>
          <p:nvSpPr>
            <p:cNvPr id="37" name="TextBox 36"/>
            <p:cNvSpPr txBox="1"/>
            <p:nvPr/>
          </p:nvSpPr>
          <p:spPr>
            <a:xfrm>
              <a:off x="10189039" y="5353492"/>
              <a:ext cx="1594598" cy="1107996"/>
            </a:xfrm>
            <a:prstGeom prst="rect">
              <a:avLst/>
            </a:prstGeom>
            <a:noFill/>
          </p:spPr>
          <p:txBody>
            <a:bodyPr wrap="square" rtlCol="0">
              <a:spAutoFit/>
            </a:bodyPr>
            <a:lstStyle/>
            <a:p>
              <a:pPr algn="ctr"/>
              <a:r>
                <a:rPr lang="en-US" sz="6600" dirty="0">
                  <a:solidFill>
                    <a:srgbClr val="FF0000"/>
                  </a:solidFill>
                </a:rPr>
                <a:t>?</a:t>
              </a:r>
            </a:p>
          </p:txBody>
        </p:sp>
        <p:sp>
          <p:nvSpPr>
            <p:cNvPr id="38" name="TextBox 37"/>
            <p:cNvSpPr txBox="1"/>
            <p:nvPr/>
          </p:nvSpPr>
          <p:spPr>
            <a:xfrm>
              <a:off x="646449" y="5445825"/>
              <a:ext cx="1588897" cy="923330"/>
            </a:xfrm>
            <a:prstGeom prst="rect">
              <a:avLst/>
            </a:prstGeom>
            <a:noFill/>
          </p:spPr>
          <p:txBody>
            <a:bodyPr wrap="none" rtlCol="0">
              <a:spAutoFit/>
            </a:bodyPr>
            <a:lstStyle/>
            <a:p>
              <a:pPr algn="ctr"/>
              <a:r>
                <a:rPr lang="en-US" sz="5400" dirty="0">
                  <a:solidFill>
                    <a:srgbClr val="FF0000"/>
                  </a:solidFill>
                </a:rPr>
                <a:t>2020</a:t>
              </a:r>
            </a:p>
          </p:txBody>
        </p:sp>
      </p:grpSp>
      <p:sp>
        <p:nvSpPr>
          <p:cNvPr id="13" name="Freeform 12"/>
          <p:cNvSpPr/>
          <p:nvPr/>
        </p:nvSpPr>
        <p:spPr>
          <a:xfrm>
            <a:off x="3165550" y="1997351"/>
            <a:ext cx="8450821" cy="104315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3181743" y="2568864"/>
            <a:ext cx="8450821" cy="1127417"/>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3181743" y="3650572"/>
            <a:ext cx="8450821" cy="113682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p:cNvGrpSpPr/>
          <p:nvPr/>
        </p:nvGrpSpPr>
        <p:grpSpPr>
          <a:xfrm>
            <a:off x="2199449" y="2612064"/>
            <a:ext cx="270880" cy="1842210"/>
            <a:chOff x="2199449" y="2612064"/>
            <a:chExt cx="270880" cy="1842210"/>
          </a:xfrm>
        </p:grpSpPr>
        <p:sp>
          <p:nvSpPr>
            <p:cNvPr id="14" name="Right Bracket 13"/>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Right Bracket 56"/>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9" name="Group 58"/>
          <p:cNvGrpSpPr/>
          <p:nvPr/>
        </p:nvGrpSpPr>
        <p:grpSpPr>
          <a:xfrm>
            <a:off x="837617" y="1623640"/>
            <a:ext cx="10794947" cy="800219"/>
            <a:chOff x="988690" y="2671641"/>
            <a:chExt cx="10794947" cy="800219"/>
          </a:xfrm>
        </p:grpSpPr>
        <p:sp>
          <p:nvSpPr>
            <p:cNvPr id="60" name="TextBox 59"/>
            <p:cNvSpPr txBox="1"/>
            <p:nvPr/>
          </p:nvSpPr>
          <p:spPr>
            <a:xfrm>
              <a:off x="3432499" y="2674806"/>
              <a:ext cx="1663234" cy="707886"/>
            </a:xfrm>
            <a:prstGeom prst="rect">
              <a:avLst/>
            </a:prstGeom>
            <a:noFill/>
          </p:spPr>
          <p:txBody>
            <a:bodyPr wrap="square" rtlCol="0">
              <a:spAutoFit/>
            </a:bodyPr>
            <a:lstStyle/>
            <a:p>
              <a:pPr algn="ctr"/>
              <a:r>
                <a:rPr lang="en-US" sz="4000" dirty="0"/>
                <a:t>…</a:t>
              </a:r>
            </a:p>
          </p:txBody>
        </p:sp>
        <p:sp>
          <p:nvSpPr>
            <p:cNvPr id="61" name="TextBox 60"/>
            <p:cNvSpPr txBox="1"/>
            <p:nvPr/>
          </p:nvSpPr>
          <p:spPr>
            <a:xfrm>
              <a:off x="5806059" y="2671641"/>
              <a:ext cx="1537185" cy="707886"/>
            </a:xfrm>
            <a:prstGeom prst="rect">
              <a:avLst/>
            </a:prstGeom>
            <a:noFill/>
          </p:spPr>
          <p:txBody>
            <a:bodyPr wrap="square" rtlCol="0">
              <a:spAutoFit/>
            </a:bodyPr>
            <a:lstStyle/>
            <a:p>
              <a:pPr algn="ctr"/>
              <a:r>
                <a:rPr lang="en-US" sz="4000" dirty="0"/>
                <a:t>…</a:t>
              </a:r>
            </a:p>
          </p:txBody>
        </p:sp>
        <p:sp>
          <p:nvSpPr>
            <p:cNvPr id="62" name="TextBox 61"/>
            <p:cNvSpPr txBox="1"/>
            <p:nvPr/>
          </p:nvSpPr>
          <p:spPr>
            <a:xfrm>
              <a:off x="8035952" y="2671641"/>
              <a:ext cx="1540723" cy="707886"/>
            </a:xfrm>
            <a:prstGeom prst="rect">
              <a:avLst/>
            </a:prstGeom>
            <a:noFill/>
          </p:spPr>
          <p:txBody>
            <a:bodyPr wrap="square" rtlCol="0">
              <a:spAutoFit/>
            </a:bodyPr>
            <a:lstStyle/>
            <a:p>
              <a:pPr algn="ctr"/>
              <a:r>
                <a:rPr lang="en-US" sz="4000" dirty="0"/>
                <a:t>…</a:t>
              </a:r>
            </a:p>
          </p:txBody>
        </p:sp>
        <p:sp>
          <p:nvSpPr>
            <p:cNvPr id="63" name="TextBox 62"/>
            <p:cNvSpPr txBox="1"/>
            <p:nvPr/>
          </p:nvSpPr>
          <p:spPr>
            <a:xfrm>
              <a:off x="10189039" y="2671641"/>
              <a:ext cx="1594598" cy="707886"/>
            </a:xfrm>
            <a:prstGeom prst="rect">
              <a:avLst/>
            </a:prstGeom>
            <a:noFill/>
          </p:spPr>
          <p:txBody>
            <a:bodyPr wrap="square" rtlCol="0">
              <a:spAutoFit/>
            </a:bodyPr>
            <a:lstStyle/>
            <a:p>
              <a:pPr algn="ctr"/>
              <a:r>
                <a:rPr lang="en-US" sz="4000" dirty="0"/>
                <a:t>…</a:t>
              </a:r>
            </a:p>
          </p:txBody>
        </p:sp>
        <p:sp>
          <p:nvSpPr>
            <p:cNvPr id="64" name="TextBox 63"/>
            <p:cNvSpPr txBox="1"/>
            <p:nvPr/>
          </p:nvSpPr>
          <p:spPr>
            <a:xfrm>
              <a:off x="988690" y="2763974"/>
              <a:ext cx="538930" cy="707886"/>
            </a:xfrm>
            <a:prstGeom prst="rect">
              <a:avLst/>
            </a:prstGeom>
            <a:noFill/>
          </p:spPr>
          <p:txBody>
            <a:bodyPr wrap="none" rtlCol="0">
              <a:spAutoFit/>
            </a:bodyPr>
            <a:lstStyle/>
            <a:p>
              <a:pPr algn="ctr"/>
              <a:r>
                <a:rPr lang="en-US" sz="4000" dirty="0"/>
                <a:t>…</a:t>
              </a:r>
            </a:p>
          </p:txBody>
        </p:sp>
      </p:grpSp>
      <p:sp>
        <p:nvSpPr>
          <p:cNvPr id="3" name="TextBox 2"/>
          <p:cNvSpPr txBox="1"/>
          <p:nvPr/>
        </p:nvSpPr>
        <p:spPr>
          <a:xfrm>
            <a:off x="306484" y="163081"/>
            <a:ext cx="1665969" cy="461665"/>
          </a:xfrm>
          <a:prstGeom prst="rect">
            <a:avLst/>
          </a:prstGeom>
          <a:noFill/>
        </p:spPr>
        <p:txBody>
          <a:bodyPr wrap="none" rtlCol="0">
            <a:spAutoFit/>
          </a:bodyPr>
          <a:lstStyle/>
          <a:p>
            <a:r>
              <a:rPr lang="en-US" sz="2400" dirty="0">
                <a:solidFill>
                  <a:srgbClr val="FF0000"/>
                </a:solidFill>
              </a:rPr>
              <a:t>Known data</a:t>
            </a:r>
          </a:p>
        </p:txBody>
      </p:sp>
      <p:sp>
        <p:nvSpPr>
          <p:cNvPr id="71" name="TextBox 70"/>
          <p:cNvSpPr txBox="1"/>
          <p:nvPr/>
        </p:nvSpPr>
        <p:spPr>
          <a:xfrm>
            <a:off x="306484" y="526702"/>
            <a:ext cx="995785" cy="461665"/>
          </a:xfrm>
          <a:prstGeom prst="rect">
            <a:avLst/>
          </a:prstGeom>
          <a:noFill/>
        </p:spPr>
        <p:txBody>
          <a:bodyPr wrap="none" rtlCol="0">
            <a:spAutoFit/>
          </a:bodyPr>
          <a:lstStyle/>
          <a:p>
            <a:r>
              <a:rPr lang="en-US" sz="2400" dirty="0">
                <a:solidFill>
                  <a:srgbClr val="FF0000"/>
                </a:solidFill>
              </a:rPr>
              <a:t>Model</a:t>
            </a:r>
          </a:p>
        </p:txBody>
      </p:sp>
      <p:sp>
        <p:nvSpPr>
          <p:cNvPr id="72" name="TextBox 71"/>
          <p:cNvSpPr txBox="1"/>
          <p:nvPr/>
        </p:nvSpPr>
        <p:spPr>
          <a:xfrm>
            <a:off x="305717" y="885742"/>
            <a:ext cx="2009012" cy="461665"/>
          </a:xfrm>
          <a:prstGeom prst="rect">
            <a:avLst/>
          </a:prstGeom>
          <a:noFill/>
        </p:spPr>
        <p:txBody>
          <a:bodyPr wrap="none" rtlCol="0">
            <a:spAutoFit/>
          </a:bodyPr>
          <a:lstStyle/>
          <a:p>
            <a:r>
              <a:rPr lang="en-US" sz="2400" dirty="0">
                <a:solidFill>
                  <a:srgbClr val="FF0000"/>
                </a:solidFill>
              </a:rPr>
              <a:t>Unknown data</a:t>
            </a:r>
          </a:p>
        </p:txBody>
      </p:sp>
      <p:sp>
        <p:nvSpPr>
          <p:cNvPr id="73" name="Title 1"/>
          <p:cNvSpPr txBox="1">
            <a:spLocks/>
          </p:cNvSpPr>
          <p:nvPr/>
        </p:nvSpPr>
        <p:spPr>
          <a:xfrm>
            <a:off x="3483528" y="3080172"/>
            <a:ext cx="5880100" cy="8540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Weather forecast sample</a:t>
            </a:r>
          </a:p>
        </p:txBody>
      </p:sp>
      <p:sp>
        <p:nvSpPr>
          <p:cNvPr id="9" name="Rectangle 8"/>
          <p:cNvSpPr/>
          <p:nvPr/>
        </p:nvSpPr>
        <p:spPr>
          <a:xfrm>
            <a:off x="3259352" y="6305034"/>
            <a:ext cx="6028573" cy="369332"/>
          </a:xfrm>
          <a:prstGeom prst="rect">
            <a:avLst/>
          </a:prstGeom>
        </p:spPr>
        <p:txBody>
          <a:bodyPr wrap="none">
            <a:spAutoFit/>
          </a:bodyPr>
          <a:lstStyle/>
          <a:p>
            <a:pPr algn="ctr"/>
            <a:r>
              <a:rPr lang="en-US" dirty="0"/>
              <a:t>Using </a:t>
            </a:r>
            <a:r>
              <a:rPr lang="en-US" b="1" dirty="0">
                <a:solidFill>
                  <a:srgbClr val="FF0000"/>
                </a:solidFill>
              </a:rPr>
              <a:t>known data</a:t>
            </a:r>
            <a:r>
              <a:rPr lang="en-US" dirty="0"/>
              <a:t>, develop a </a:t>
            </a:r>
            <a:r>
              <a:rPr lang="en-US" b="1" dirty="0">
                <a:solidFill>
                  <a:srgbClr val="FF0000"/>
                </a:solidFill>
              </a:rPr>
              <a:t>model</a:t>
            </a:r>
            <a:r>
              <a:rPr lang="en-US" dirty="0"/>
              <a:t> to </a:t>
            </a:r>
            <a:r>
              <a:rPr lang="en-US" u="sng" dirty="0"/>
              <a:t>predict</a:t>
            </a:r>
            <a:r>
              <a:rPr lang="en-US" dirty="0"/>
              <a:t> </a:t>
            </a:r>
            <a:r>
              <a:rPr lang="en-US" b="1" dirty="0">
                <a:solidFill>
                  <a:srgbClr val="FF0000"/>
                </a:solidFill>
              </a:rPr>
              <a:t>unknown data</a:t>
            </a:r>
            <a:r>
              <a:rPr lang="en-US" dirty="0"/>
              <a:t>.</a:t>
            </a:r>
          </a:p>
        </p:txBody>
      </p:sp>
    </p:spTree>
    <p:extLst>
      <p:ext uri="{BB962C8B-B14F-4D97-AF65-F5344CB8AC3E}">
        <p14:creationId xmlns:p14="http://schemas.microsoft.com/office/powerpoint/2010/main" val="16867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3"/>
                                        </p:tgtEl>
                                      </p:cBhvr>
                                    </p:animEffect>
                                    <p:set>
                                      <p:cBhvr>
                                        <p:cTn id="7" dur="1" fill="hold">
                                          <p:stCondLst>
                                            <p:cond delay="499"/>
                                          </p:stCondLst>
                                        </p:cTn>
                                        <p:tgtEl>
                                          <p:spTgt spid="7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anim calcmode="lin" valueType="num">
                                      <p:cBhvr additive="base">
                                        <p:cTn id="21" dur="500" fill="hold"/>
                                        <p:tgtEl>
                                          <p:spTgt spid="59"/>
                                        </p:tgtEl>
                                        <p:attrNameLst>
                                          <p:attrName>ppt_x</p:attrName>
                                        </p:attrNameLst>
                                      </p:cBhvr>
                                      <p:tavLst>
                                        <p:tav tm="0">
                                          <p:val>
                                            <p:strVal val="#ppt_x"/>
                                          </p:val>
                                        </p:tav>
                                        <p:tav tm="100000">
                                          <p:val>
                                            <p:strVal val="#ppt_x"/>
                                          </p:val>
                                        </p:tav>
                                      </p:tavLst>
                                    </p:anim>
                                    <p:anim calcmode="lin" valueType="num">
                                      <p:cBhvr additive="base">
                                        <p:cTn id="22" dur="500" fill="hold"/>
                                        <p:tgtEl>
                                          <p:spTgt spid="5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additive="base">
                                        <p:cTn id="37" dur="500" fill="hold"/>
                                        <p:tgtEl>
                                          <p:spTgt spid="3"/>
                                        </p:tgtEl>
                                        <p:attrNameLst>
                                          <p:attrName>ppt_x</p:attrName>
                                        </p:attrNameLst>
                                      </p:cBhvr>
                                      <p:tavLst>
                                        <p:tav tm="0">
                                          <p:val>
                                            <p:strVal val="#ppt_x"/>
                                          </p:val>
                                        </p:tav>
                                        <p:tav tm="100000">
                                          <p:val>
                                            <p:strVal val="#ppt_x"/>
                                          </p:val>
                                        </p:tav>
                                      </p:tavLst>
                                    </p:anim>
                                    <p:anim calcmode="lin" valueType="num">
                                      <p:cBhvr additive="base">
                                        <p:cTn id="3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additive="base">
                                        <p:cTn id="47" dur="500" fill="hold"/>
                                        <p:tgtEl>
                                          <p:spTgt spid="55"/>
                                        </p:tgtEl>
                                        <p:attrNameLst>
                                          <p:attrName>ppt_x</p:attrName>
                                        </p:attrNameLst>
                                      </p:cBhvr>
                                      <p:tavLst>
                                        <p:tav tm="0">
                                          <p:val>
                                            <p:strVal val="#ppt_x"/>
                                          </p:val>
                                        </p:tav>
                                        <p:tav tm="100000">
                                          <p:val>
                                            <p:strVal val="#ppt_x"/>
                                          </p:val>
                                        </p:tav>
                                      </p:tavLst>
                                    </p:anim>
                                    <p:anim calcmode="lin" valueType="num">
                                      <p:cBhvr additive="base">
                                        <p:cTn id="48" dur="500" fill="hold"/>
                                        <p:tgtEl>
                                          <p:spTgt spid="5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 calcmode="lin" valueType="num">
                                      <p:cBhvr additive="base">
                                        <p:cTn id="51" dur="500" fill="hold"/>
                                        <p:tgtEl>
                                          <p:spTgt spid="56"/>
                                        </p:tgtEl>
                                        <p:attrNameLst>
                                          <p:attrName>ppt_x</p:attrName>
                                        </p:attrNameLst>
                                      </p:cBhvr>
                                      <p:tavLst>
                                        <p:tav tm="0">
                                          <p:val>
                                            <p:strVal val="#ppt_x"/>
                                          </p:val>
                                        </p:tav>
                                        <p:tav tm="100000">
                                          <p:val>
                                            <p:strVal val="#ppt_x"/>
                                          </p:val>
                                        </p:tav>
                                      </p:tavLst>
                                    </p:anim>
                                    <p:anim calcmode="lin" valueType="num">
                                      <p:cBhvr additive="base">
                                        <p:cTn id="52" dur="500" fill="hold"/>
                                        <p:tgtEl>
                                          <p:spTgt spid="56"/>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7"/>
                                        </p:tgtEl>
                                        <p:attrNameLst>
                                          <p:attrName>style.visibility</p:attrName>
                                        </p:attrNameLst>
                                      </p:cBhvr>
                                      <p:to>
                                        <p:strVal val="visible"/>
                                      </p:to>
                                    </p:set>
                                    <p:anim calcmode="lin" valueType="num">
                                      <p:cBhvr additive="base">
                                        <p:cTn id="55" dur="500" fill="hold"/>
                                        <p:tgtEl>
                                          <p:spTgt spid="7"/>
                                        </p:tgtEl>
                                        <p:attrNameLst>
                                          <p:attrName>ppt_x</p:attrName>
                                        </p:attrNameLst>
                                      </p:cBhvr>
                                      <p:tavLst>
                                        <p:tav tm="0">
                                          <p:val>
                                            <p:strVal val="#ppt_x"/>
                                          </p:val>
                                        </p:tav>
                                        <p:tav tm="100000">
                                          <p:val>
                                            <p:strVal val="#ppt_x"/>
                                          </p:val>
                                        </p:tav>
                                      </p:tavLst>
                                    </p:anim>
                                    <p:anim calcmode="lin" valueType="num">
                                      <p:cBhvr additive="base">
                                        <p:cTn id="56" dur="500" fill="hold"/>
                                        <p:tgtEl>
                                          <p:spTgt spid="7"/>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fill="hold"/>
                                        <p:tgtEl>
                                          <p:spTgt spid="71"/>
                                        </p:tgtEl>
                                        <p:attrNameLst>
                                          <p:attrName>ppt_x</p:attrName>
                                        </p:attrNameLst>
                                      </p:cBhvr>
                                      <p:tavLst>
                                        <p:tav tm="0">
                                          <p:val>
                                            <p:strVal val="#ppt_x"/>
                                          </p:val>
                                        </p:tav>
                                        <p:tav tm="100000">
                                          <p:val>
                                            <p:strVal val="#ppt_x"/>
                                          </p:val>
                                        </p:tav>
                                      </p:tavLst>
                                    </p:anim>
                                    <p:anim calcmode="lin" valueType="num">
                                      <p:cBhvr additive="base">
                                        <p:cTn id="60"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nodeType="click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fill="hold"/>
                                        <p:tgtEl>
                                          <p:spTgt spid="72"/>
                                        </p:tgtEl>
                                        <p:attrNameLst>
                                          <p:attrName>ppt_x</p:attrName>
                                        </p:attrNameLst>
                                      </p:cBhvr>
                                      <p:tavLst>
                                        <p:tav tm="0">
                                          <p:val>
                                            <p:strVal val="#ppt_x"/>
                                          </p:val>
                                        </p:tav>
                                        <p:tav tm="100000">
                                          <p:val>
                                            <p:strVal val="#ppt_x"/>
                                          </p:val>
                                        </p:tav>
                                      </p:tavLst>
                                    </p:anim>
                                    <p:anim calcmode="lin" valueType="num">
                                      <p:cBhvr additive="base">
                                        <p:cTn id="70"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55" grpId="0" animBg="1"/>
      <p:bldP spid="56" grpId="0" animBg="1"/>
      <p:bldP spid="3" grpId="0"/>
      <p:bldP spid="71" grpId="0"/>
      <p:bldP spid="72" grpId="0"/>
      <p:bldP spid="73" grpId="0"/>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1615787" y="1575882"/>
            <a:ext cx="9147606" cy="3658031"/>
            <a:chOff x="1615787" y="1575882"/>
            <a:chExt cx="9147606" cy="3658031"/>
          </a:xfrm>
        </p:grpSpPr>
        <p:sp>
          <p:nvSpPr>
            <p:cNvPr id="6" name="Freeform 5"/>
            <p:cNvSpPr/>
            <p:nvPr/>
          </p:nvSpPr>
          <p:spPr>
            <a:xfrm>
              <a:off x="1615787" y="1577314"/>
              <a:ext cx="7311880" cy="3656599"/>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1880" h="3656599">
                  <a:moveTo>
                    <a:pt x="0" y="1824276"/>
                  </a:moveTo>
                  <a:cubicBezTo>
                    <a:pt x="853786" y="389465"/>
                    <a:pt x="1330325" y="28153"/>
                    <a:pt x="1835727" y="442"/>
                  </a:cubicBezTo>
                  <a:cubicBezTo>
                    <a:pt x="2341129" y="-27269"/>
                    <a:pt x="3215024" y="1255024"/>
                    <a:pt x="3661063" y="1829458"/>
                  </a:cubicBezTo>
                  <a:cubicBezTo>
                    <a:pt x="4059477" y="2375317"/>
                    <a:pt x="4927432" y="3654782"/>
                    <a:pt x="5488276" y="3656598"/>
                  </a:cubicBezTo>
                  <a:cubicBezTo>
                    <a:pt x="6049120" y="3658414"/>
                    <a:pt x="6950580" y="2312997"/>
                    <a:pt x="7311880" y="1840355"/>
                  </a:cubicBezTo>
                </a:path>
              </a:pathLst>
            </a:custGeom>
            <a:noFill/>
            <a:ln w="730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Freeform 53"/>
            <p:cNvSpPr/>
            <p:nvPr/>
          </p:nvSpPr>
          <p:spPr>
            <a:xfrm>
              <a:off x="8927666" y="1575882"/>
              <a:ext cx="1835727" cy="1823834"/>
            </a:xfrm>
            <a:custGeom>
              <a:avLst/>
              <a:gdLst>
                <a:gd name="connsiteX0" fmla="*/ 0 w 7907481"/>
                <a:gd name="connsiteY0" fmla="*/ 2982336 h 3138200"/>
                <a:gd name="connsiteX1" fmla="*/ 2452254 w 7907481"/>
                <a:gd name="connsiteY1" fmla="*/ 114446 h 3138200"/>
                <a:gd name="connsiteX2" fmla="*/ 4468090 w 7907481"/>
                <a:gd name="connsiteY2" fmla="*/ 2992727 h 3138200"/>
                <a:gd name="connsiteX3" fmla="*/ 5548745 w 7907481"/>
                <a:gd name="connsiteY3" fmla="*/ 146 h 3138200"/>
                <a:gd name="connsiteX4" fmla="*/ 7907481 w 7907481"/>
                <a:gd name="connsiteY4" fmla="*/ 3138200 h 3138200"/>
                <a:gd name="connsiteX0" fmla="*/ 0 w 8510154"/>
                <a:gd name="connsiteY0" fmla="*/ 1548390 h 3138200"/>
                <a:gd name="connsiteX1" fmla="*/ 3054927 w 8510154"/>
                <a:gd name="connsiteY1" fmla="*/ 114446 h 3138200"/>
                <a:gd name="connsiteX2" fmla="*/ 5070763 w 8510154"/>
                <a:gd name="connsiteY2" fmla="*/ 2992727 h 3138200"/>
                <a:gd name="connsiteX3" fmla="*/ 6151418 w 8510154"/>
                <a:gd name="connsiteY3" fmla="*/ 146 h 3138200"/>
                <a:gd name="connsiteX4" fmla="*/ 8510154 w 8510154"/>
                <a:gd name="connsiteY4" fmla="*/ 3138200 h 3138200"/>
                <a:gd name="connsiteX0" fmla="*/ 0 w 8014854"/>
                <a:gd name="connsiteY0" fmla="*/ 1830330 h 3138200"/>
                <a:gd name="connsiteX1" fmla="*/ 2559627 w 8014854"/>
                <a:gd name="connsiteY1" fmla="*/ 114446 h 3138200"/>
                <a:gd name="connsiteX2" fmla="*/ 4575463 w 8014854"/>
                <a:gd name="connsiteY2" fmla="*/ 2992727 h 3138200"/>
                <a:gd name="connsiteX3" fmla="*/ 5656118 w 8014854"/>
                <a:gd name="connsiteY3" fmla="*/ 146 h 3138200"/>
                <a:gd name="connsiteX4" fmla="*/ 8014854 w 8014854"/>
                <a:gd name="connsiteY4" fmla="*/ 3138200 h 3138200"/>
                <a:gd name="connsiteX0" fmla="*/ 0 w 8008504"/>
                <a:gd name="connsiteY0" fmla="*/ 1827155 h 3138200"/>
                <a:gd name="connsiteX1" fmla="*/ 2553277 w 8008504"/>
                <a:gd name="connsiteY1" fmla="*/ 114446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60091 h 3171136"/>
                <a:gd name="connsiteX1" fmla="*/ 1835727 w 8008504"/>
                <a:gd name="connsiteY1" fmla="*/ 36257 h 3171136"/>
                <a:gd name="connsiteX2" fmla="*/ 4569113 w 8008504"/>
                <a:gd name="connsiteY2" fmla="*/ 3025663 h 3171136"/>
                <a:gd name="connsiteX3" fmla="*/ 5649768 w 8008504"/>
                <a:gd name="connsiteY3" fmla="*/ 33082 h 3171136"/>
                <a:gd name="connsiteX4" fmla="*/ 8008504 w 8008504"/>
                <a:gd name="connsiteY4" fmla="*/ 3171136 h 3171136"/>
                <a:gd name="connsiteX0" fmla="*/ 0 w 8008504"/>
                <a:gd name="connsiteY0" fmla="*/ 1827155 h 3138200"/>
                <a:gd name="connsiteX1" fmla="*/ 1835727 w 8008504"/>
                <a:gd name="connsiteY1" fmla="*/ 3321 h 3138200"/>
                <a:gd name="connsiteX2" fmla="*/ 4569113 w 8008504"/>
                <a:gd name="connsiteY2" fmla="*/ 2992727 h 3138200"/>
                <a:gd name="connsiteX3" fmla="*/ 5649768 w 8008504"/>
                <a:gd name="connsiteY3" fmla="*/ 146 h 3138200"/>
                <a:gd name="connsiteX4" fmla="*/ 8008504 w 8008504"/>
                <a:gd name="connsiteY4" fmla="*/ 3138200 h 3138200"/>
                <a:gd name="connsiteX0" fmla="*/ 0 w 8008504"/>
                <a:gd name="connsiteY0" fmla="*/ 1827169 h 3138214"/>
                <a:gd name="connsiteX1" fmla="*/ 1835727 w 8008504"/>
                <a:gd name="connsiteY1" fmla="*/ 3335 h 3138214"/>
                <a:gd name="connsiteX2" fmla="*/ 3400713 w 8008504"/>
                <a:gd name="connsiteY2" fmla="*/ 1727576 h 3138214"/>
                <a:gd name="connsiteX3" fmla="*/ 4569113 w 8008504"/>
                <a:gd name="connsiteY3" fmla="*/ 2992741 h 3138214"/>
                <a:gd name="connsiteX4" fmla="*/ 5649768 w 8008504"/>
                <a:gd name="connsiteY4" fmla="*/ 160 h 3138214"/>
                <a:gd name="connsiteX5" fmla="*/ 8008504 w 8008504"/>
                <a:gd name="connsiteY5" fmla="*/ 3138214 h 3138214"/>
                <a:gd name="connsiteX0" fmla="*/ 0 w 8008504"/>
                <a:gd name="connsiteY0" fmla="*/ 1827170 h 3138215"/>
                <a:gd name="connsiteX1" fmla="*/ 1835727 w 8008504"/>
                <a:gd name="connsiteY1" fmla="*/ 3336 h 3138215"/>
                <a:gd name="connsiteX2" fmla="*/ 3661063 w 8008504"/>
                <a:gd name="connsiteY2" fmla="*/ 1832352 h 3138215"/>
                <a:gd name="connsiteX3" fmla="*/ 4569113 w 8008504"/>
                <a:gd name="connsiteY3" fmla="*/ 2992742 h 3138215"/>
                <a:gd name="connsiteX4" fmla="*/ 5649768 w 8008504"/>
                <a:gd name="connsiteY4" fmla="*/ 161 h 3138215"/>
                <a:gd name="connsiteX5" fmla="*/ 8008504 w 8008504"/>
                <a:gd name="connsiteY5" fmla="*/ 3138215 h 3138215"/>
                <a:gd name="connsiteX0" fmla="*/ 0 w 8008504"/>
                <a:gd name="connsiteY0" fmla="*/ 1828979 h 3699018"/>
                <a:gd name="connsiteX1" fmla="*/ 1835727 w 8008504"/>
                <a:gd name="connsiteY1" fmla="*/ 5145 h 3699018"/>
                <a:gd name="connsiteX2" fmla="*/ 3661063 w 8008504"/>
                <a:gd name="connsiteY2" fmla="*/ 1834161 h 3699018"/>
                <a:gd name="connsiteX3" fmla="*/ 5488276 w 8008504"/>
                <a:gd name="connsiteY3" fmla="*/ 3661301 h 3699018"/>
                <a:gd name="connsiteX4" fmla="*/ 5649768 w 8008504"/>
                <a:gd name="connsiteY4" fmla="*/ 1970 h 3699018"/>
                <a:gd name="connsiteX5" fmla="*/ 8008504 w 8008504"/>
                <a:gd name="connsiteY5" fmla="*/ 3140024 h 3699018"/>
                <a:gd name="connsiteX0" fmla="*/ 0 w 8008504"/>
                <a:gd name="connsiteY0" fmla="*/ 1828979 h 3661301"/>
                <a:gd name="connsiteX1" fmla="*/ 1835727 w 8008504"/>
                <a:gd name="connsiteY1" fmla="*/ 5145 h 3661301"/>
                <a:gd name="connsiteX2" fmla="*/ 3661063 w 8008504"/>
                <a:gd name="connsiteY2" fmla="*/ 1834161 h 3661301"/>
                <a:gd name="connsiteX3" fmla="*/ 5488276 w 8008504"/>
                <a:gd name="connsiteY3" fmla="*/ 3661301 h 3661301"/>
                <a:gd name="connsiteX4" fmla="*/ 5649768 w 8008504"/>
                <a:gd name="connsiteY4" fmla="*/ 1970 h 3661301"/>
                <a:gd name="connsiteX5" fmla="*/ 8008504 w 8008504"/>
                <a:gd name="connsiteY5" fmla="*/ 3140024 h 3661301"/>
                <a:gd name="connsiteX0" fmla="*/ 0 w 8008504"/>
                <a:gd name="connsiteY0" fmla="*/ 1833738 h 3703945"/>
                <a:gd name="connsiteX1" fmla="*/ 1835727 w 8008504"/>
                <a:gd name="connsiteY1" fmla="*/ 9904 h 3703945"/>
                <a:gd name="connsiteX2" fmla="*/ 3661063 w 8008504"/>
                <a:gd name="connsiteY2" fmla="*/ 1838920 h 3703945"/>
                <a:gd name="connsiteX3" fmla="*/ 5488276 w 8008504"/>
                <a:gd name="connsiteY3" fmla="*/ 3666060 h 3703945"/>
                <a:gd name="connsiteX4" fmla="*/ 7302355 w 8008504"/>
                <a:gd name="connsiteY4" fmla="*/ 1967 h 3703945"/>
                <a:gd name="connsiteX5" fmla="*/ 8008504 w 8008504"/>
                <a:gd name="connsiteY5" fmla="*/ 3144783 h 3703945"/>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02355 w 8008504"/>
                <a:gd name="connsiteY4" fmla="*/ 1 h 3701979"/>
                <a:gd name="connsiteX5" fmla="*/ 8008504 w 8008504"/>
                <a:gd name="connsiteY5" fmla="*/ 3142817 h 3701979"/>
                <a:gd name="connsiteX0" fmla="*/ 0 w 8008504"/>
                <a:gd name="connsiteY0" fmla="*/ 1831772 h 3701979"/>
                <a:gd name="connsiteX1" fmla="*/ 1835727 w 8008504"/>
                <a:gd name="connsiteY1" fmla="*/ 7938 h 3701979"/>
                <a:gd name="connsiteX2" fmla="*/ 3661063 w 8008504"/>
                <a:gd name="connsiteY2" fmla="*/ 1836954 h 3701979"/>
                <a:gd name="connsiteX3" fmla="*/ 5488276 w 8008504"/>
                <a:gd name="connsiteY3" fmla="*/ 3664094 h 3701979"/>
                <a:gd name="connsiteX4" fmla="*/ 7311880 w 8008504"/>
                <a:gd name="connsiteY4" fmla="*/ 1 h 3701979"/>
                <a:gd name="connsiteX5" fmla="*/ 8008504 w 8008504"/>
                <a:gd name="connsiteY5" fmla="*/ 3142817 h 3701979"/>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31773 h 3701980"/>
                <a:gd name="connsiteX1" fmla="*/ 1835727 w 9161029"/>
                <a:gd name="connsiteY1" fmla="*/ 7939 h 3701980"/>
                <a:gd name="connsiteX2" fmla="*/ 3661063 w 9161029"/>
                <a:gd name="connsiteY2" fmla="*/ 1836955 h 3701980"/>
                <a:gd name="connsiteX3" fmla="*/ 5488276 w 9161029"/>
                <a:gd name="connsiteY3" fmla="*/ 3664095 h 3701980"/>
                <a:gd name="connsiteX4" fmla="*/ 7311880 w 9161029"/>
                <a:gd name="connsiteY4" fmla="*/ 2 h 3701980"/>
                <a:gd name="connsiteX5" fmla="*/ 9161029 w 9161029"/>
                <a:gd name="connsiteY5" fmla="*/ 3685743 h 3701980"/>
                <a:gd name="connsiteX0" fmla="*/ 0 w 9161029"/>
                <a:gd name="connsiteY0" fmla="*/ 1823836 h 3677806"/>
                <a:gd name="connsiteX1" fmla="*/ 1835727 w 9161029"/>
                <a:gd name="connsiteY1" fmla="*/ 2 h 3677806"/>
                <a:gd name="connsiteX2" fmla="*/ 3661063 w 9161029"/>
                <a:gd name="connsiteY2" fmla="*/ 1829018 h 3677806"/>
                <a:gd name="connsiteX3" fmla="*/ 5488276 w 9161029"/>
                <a:gd name="connsiteY3" fmla="*/ 3656158 h 3677806"/>
                <a:gd name="connsiteX4" fmla="*/ 7311880 w 9161029"/>
                <a:gd name="connsiteY4" fmla="*/ 1839915 h 3677806"/>
                <a:gd name="connsiteX5" fmla="*/ 9161029 w 9161029"/>
                <a:gd name="connsiteY5" fmla="*/ 3677806 h 3677806"/>
                <a:gd name="connsiteX0" fmla="*/ 0 w 9141979"/>
                <a:gd name="connsiteY0" fmla="*/ 2271551 h 4103875"/>
                <a:gd name="connsiteX1" fmla="*/ 1835727 w 9141979"/>
                <a:gd name="connsiteY1" fmla="*/ 447717 h 4103875"/>
                <a:gd name="connsiteX2" fmla="*/ 3661063 w 9141979"/>
                <a:gd name="connsiteY2" fmla="*/ 2276733 h 4103875"/>
                <a:gd name="connsiteX3" fmla="*/ 5488276 w 9141979"/>
                <a:gd name="connsiteY3" fmla="*/ 4103873 h 4103875"/>
                <a:gd name="connsiteX4" fmla="*/ 7311880 w 9141979"/>
                <a:gd name="connsiteY4" fmla="*/ 2287630 h 4103875"/>
                <a:gd name="connsiteX5" fmla="*/ 9141979 w 9141979"/>
                <a:gd name="connsiteY5" fmla="*/ 467921 h 4103875"/>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160"/>
                <a:gd name="connsiteX1" fmla="*/ 1835727 w 9141979"/>
                <a:gd name="connsiteY1" fmla="*/ 2 h 3656160"/>
                <a:gd name="connsiteX2" fmla="*/ 3661063 w 9141979"/>
                <a:gd name="connsiteY2" fmla="*/ 1829018 h 3656160"/>
                <a:gd name="connsiteX3" fmla="*/ 5488276 w 9141979"/>
                <a:gd name="connsiteY3" fmla="*/ 3656158 h 3656160"/>
                <a:gd name="connsiteX4" fmla="*/ 7311880 w 9141979"/>
                <a:gd name="connsiteY4" fmla="*/ 1839915 h 3656160"/>
                <a:gd name="connsiteX5" fmla="*/ 9141979 w 9141979"/>
                <a:gd name="connsiteY5" fmla="*/ 20206 h 365616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240"/>
                <a:gd name="connsiteX1" fmla="*/ 1835727 w 9141979"/>
                <a:gd name="connsiteY1" fmla="*/ 2 h 3656240"/>
                <a:gd name="connsiteX2" fmla="*/ 3661063 w 9141979"/>
                <a:gd name="connsiteY2" fmla="*/ 1829018 h 3656240"/>
                <a:gd name="connsiteX3" fmla="*/ 5488276 w 9141979"/>
                <a:gd name="connsiteY3" fmla="*/ 3656158 h 3656240"/>
                <a:gd name="connsiteX4" fmla="*/ 7311880 w 9141979"/>
                <a:gd name="connsiteY4" fmla="*/ 1839915 h 3656240"/>
                <a:gd name="connsiteX5" fmla="*/ 9141979 w 9141979"/>
                <a:gd name="connsiteY5" fmla="*/ 20206 h 3656240"/>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9141979"/>
                <a:gd name="connsiteY0" fmla="*/ 1823836 h 3656159"/>
                <a:gd name="connsiteX1" fmla="*/ 1835727 w 9141979"/>
                <a:gd name="connsiteY1" fmla="*/ 2 h 3656159"/>
                <a:gd name="connsiteX2" fmla="*/ 3661063 w 9141979"/>
                <a:gd name="connsiteY2" fmla="*/ 1829018 h 3656159"/>
                <a:gd name="connsiteX3" fmla="*/ 5488276 w 9141979"/>
                <a:gd name="connsiteY3" fmla="*/ 3656158 h 3656159"/>
                <a:gd name="connsiteX4" fmla="*/ 7311880 w 9141979"/>
                <a:gd name="connsiteY4" fmla="*/ 1839915 h 3656159"/>
                <a:gd name="connsiteX5" fmla="*/ 9141979 w 9141979"/>
                <a:gd name="connsiteY5" fmla="*/ 20206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3836 h 3656159"/>
                <a:gd name="connsiteX1" fmla="*/ 1835727 w 7311880"/>
                <a:gd name="connsiteY1" fmla="*/ 2 h 3656159"/>
                <a:gd name="connsiteX2" fmla="*/ 3661063 w 7311880"/>
                <a:gd name="connsiteY2" fmla="*/ 1829018 h 3656159"/>
                <a:gd name="connsiteX3" fmla="*/ 5488276 w 7311880"/>
                <a:gd name="connsiteY3" fmla="*/ 3656158 h 3656159"/>
                <a:gd name="connsiteX4" fmla="*/ 7311880 w 7311880"/>
                <a:gd name="connsiteY4" fmla="*/ 1839915 h 3656159"/>
                <a:gd name="connsiteX0" fmla="*/ 0 w 7311880"/>
                <a:gd name="connsiteY0" fmla="*/ 1826747 h 3659070"/>
                <a:gd name="connsiteX1" fmla="*/ 1835727 w 7311880"/>
                <a:gd name="connsiteY1" fmla="*/ 2913 h 3659070"/>
                <a:gd name="connsiteX2" fmla="*/ 3661063 w 7311880"/>
                <a:gd name="connsiteY2" fmla="*/ 1831929 h 3659070"/>
                <a:gd name="connsiteX3" fmla="*/ 5488276 w 7311880"/>
                <a:gd name="connsiteY3" fmla="*/ 3659069 h 3659070"/>
                <a:gd name="connsiteX4" fmla="*/ 7311880 w 7311880"/>
                <a:gd name="connsiteY4" fmla="*/ 1842826 h 3659070"/>
                <a:gd name="connsiteX0" fmla="*/ 0 w 7311880"/>
                <a:gd name="connsiteY0" fmla="*/ 1824252 h 3656575"/>
                <a:gd name="connsiteX1" fmla="*/ 1835727 w 7311880"/>
                <a:gd name="connsiteY1" fmla="*/ 418 h 3656575"/>
                <a:gd name="connsiteX2" fmla="*/ 3661063 w 7311880"/>
                <a:gd name="connsiteY2" fmla="*/ 1829434 h 3656575"/>
                <a:gd name="connsiteX3" fmla="*/ 5488276 w 7311880"/>
                <a:gd name="connsiteY3" fmla="*/ 3656574 h 3656575"/>
                <a:gd name="connsiteX4" fmla="*/ 7311880 w 7311880"/>
                <a:gd name="connsiteY4" fmla="*/ 1840331 h 3656575"/>
                <a:gd name="connsiteX0" fmla="*/ 0 w 7311880"/>
                <a:gd name="connsiteY0" fmla="*/ 1824252 h 3657283"/>
                <a:gd name="connsiteX1" fmla="*/ 1835727 w 7311880"/>
                <a:gd name="connsiteY1" fmla="*/ 418 h 3657283"/>
                <a:gd name="connsiteX2" fmla="*/ 3661063 w 7311880"/>
                <a:gd name="connsiteY2" fmla="*/ 1829434 h 3657283"/>
                <a:gd name="connsiteX3" fmla="*/ 5488276 w 7311880"/>
                <a:gd name="connsiteY3" fmla="*/ 3656574 h 3657283"/>
                <a:gd name="connsiteX4" fmla="*/ 7311880 w 7311880"/>
                <a:gd name="connsiteY4" fmla="*/ 1840331 h 3657283"/>
                <a:gd name="connsiteX0" fmla="*/ 0 w 7311880"/>
                <a:gd name="connsiteY0" fmla="*/ 1824252 h 3657308"/>
                <a:gd name="connsiteX1" fmla="*/ 1835727 w 7311880"/>
                <a:gd name="connsiteY1" fmla="*/ 418 h 3657308"/>
                <a:gd name="connsiteX2" fmla="*/ 3661063 w 7311880"/>
                <a:gd name="connsiteY2" fmla="*/ 1829434 h 3657308"/>
                <a:gd name="connsiteX3" fmla="*/ 5488276 w 7311880"/>
                <a:gd name="connsiteY3" fmla="*/ 3656574 h 3657308"/>
                <a:gd name="connsiteX4" fmla="*/ 7311880 w 7311880"/>
                <a:gd name="connsiteY4" fmla="*/ 1840331 h 3657308"/>
                <a:gd name="connsiteX0" fmla="*/ 0 w 7311880"/>
                <a:gd name="connsiteY0" fmla="*/ 1824266 h 3657322"/>
                <a:gd name="connsiteX1" fmla="*/ 1835727 w 7311880"/>
                <a:gd name="connsiteY1" fmla="*/ 432 h 3657322"/>
                <a:gd name="connsiteX2" fmla="*/ 3661063 w 7311880"/>
                <a:gd name="connsiteY2" fmla="*/ 1829448 h 3657322"/>
                <a:gd name="connsiteX3" fmla="*/ 5488276 w 7311880"/>
                <a:gd name="connsiteY3" fmla="*/ 3656588 h 3657322"/>
                <a:gd name="connsiteX4" fmla="*/ 7311880 w 7311880"/>
                <a:gd name="connsiteY4" fmla="*/ 1840345 h 365732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7332"/>
                <a:gd name="connsiteX1" fmla="*/ 1835727 w 7311880"/>
                <a:gd name="connsiteY1" fmla="*/ 442 h 3657332"/>
                <a:gd name="connsiteX2" fmla="*/ 3661063 w 7311880"/>
                <a:gd name="connsiteY2" fmla="*/ 1829458 h 3657332"/>
                <a:gd name="connsiteX3" fmla="*/ 5488276 w 7311880"/>
                <a:gd name="connsiteY3" fmla="*/ 3656598 h 3657332"/>
                <a:gd name="connsiteX4" fmla="*/ 7311880 w 7311880"/>
                <a:gd name="connsiteY4" fmla="*/ 1840355 h 3657332"/>
                <a:gd name="connsiteX0" fmla="*/ 0 w 7311880"/>
                <a:gd name="connsiteY0" fmla="*/ 1824276 h 3656599"/>
                <a:gd name="connsiteX1" fmla="*/ 1835727 w 7311880"/>
                <a:gd name="connsiteY1" fmla="*/ 442 h 3656599"/>
                <a:gd name="connsiteX2" fmla="*/ 3661063 w 7311880"/>
                <a:gd name="connsiteY2" fmla="*/ 1829458 h 3656599"/>
                <a:gd name="connsiteX3" fmla="*/ 5488276 w 7311880"/>
                <a:gd name="connsiteY3" fmla="*/ 3656598 h 3656599"/>
                <a:gd name="connsiteX4" fmla="*/ 7311880 w 7311880"/>
                <a:gd name="connsiteY4" fmla="*/ 1840355 h 3656599"/>
                <a:gd name="connsiteX0" fmla="*/ 0 w 5488276"/>
                <a:gd name="connsiteY0" fmla="*/ 1824276 h 3656598"/>
                <a:gd name="connsiteX1" fmla="*/ 1835727 w 5488276"/>
                <a:gd name="connsiteY1" fmla="*/ 442 h 3656598"/>
                <a:gd name="connsiteX2" fmla="*/ 3661063 w 5488276"/>
                <a:gd name="connsiteY2" fmla="*/ 1829458 h 3656598"/>
                <a:gd name="connsiteX3" fmla="*/ 5488276 w 5488276"/>
                <a:gd name="connsiteY3" fmla="*/ 3656598 h 3656598"/>
                <a:gd name="connsiteX0" fmla="*/ 0 w 3661063"/>
                <a:gd name="connsiteY0" fmla="*/ 1824276 h 1829458"/>
                <a:gd name="connsiteX1" fmla="*/ 1835727 w 3661063"/>
                <a:gd name="connsiteY1" fmla="*/ 442 h 1829458"/>
                <a:gd name="connsiteX2" fmla="*/ 3661063 w 3661063"/>
                <a:gd name="connsiteY2" fmla="*/ 1829458 h 1829458"/>
                <a:gd name="connsiteX0" fmla="*/ 0 w 1835727"/>
                <a:gd name="connsiteY0" fmla="*/ 1823834 h 1823834"/>
                <a:gd name="connsiteX1" fmla="*/ 1835727 w 1835727"/>
                <a:gd name="connsiteY1" fmla="*/ 0 h 1823834"/>
              </a:gdLst>
              <a:ahLst/>
              <a:cxnLst>
                <a:cxn ang="0">
                  <a:pos x="connsiteX0" y="connsiteY0"/>
                </a:cxn>
                <a:cxn ang="0">
                  <a:pos x="connsiteX1" y="connsiteY1"/>
                </a:cxn>
              </a:cxnLst>
              <a:rect l="l" t="t" r="r" b="b"/>
              <a:pathLst>
                <a:path w="1835727" h="1823834">
                  <a:moveTo>
                    <a:pt x="0" y="1823834"/>
                  </a:moveTo>
                  <a:cubicBezTo>
                    <a:pt x="853786" y="389023"/>
                    <a:pt x="1330325" y="27711"/>
                    <a:pt x="1835727" y="0"/>
                  </a:cubicBezTo>
                </a:path>
              </a:pathLst>
            </a:custGeom>
            <a:noFill/>
            <a:ln w="73025">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5" name="Title 54"/>
          <p:cNvSpPr>
            <a:spLocks noGrp="1"/>
          </p:cNvSpPr>
          <p:nvPr>
            <p:ph type="title"/>
          </p:nvPr>
        </p:nvSpPr>
        <p:spPr/>
        <p:txBody>
          <a:bodyPr/>
          <a:lstStyle/>
          <a:p>
            <a:r>
              <a:rPr lang="en-US" dirty="0"/>
              <a:t>Model (Regression)</a:t>
            </a:r>
          </a:p>
        </p:txBody>
      </p:sp>
      <p:grpSp>
        <p:nvGrpSpPr>
          <p:cNvPr id="122" name="Group 121"/>
          <p:cNvGrpSpPr/>
          <p:nvPr/>
        </p:nvGrpSpPr>
        <p:grpSpPr>
          <a:xfrm>
            <a:off x="152400" y="1346636"/>
            <a:ext cx="10930777" cy="4979573"/>
            <a:chOff x="152400" y="1346636"/>
            <a:chExt cx="10930777" cy="4979573"/>
          </a:xfrm>
        </p:grpSpPr>
        <p:grpSp>
          <p:nvGrpSpPr>
            <p:cNvPr id="69" name="Group 68"/>
            <p:cNvGrpSpPr/>
            <p:nvPr/>
          </p:nvGrpSpPr>
          <p:grpSpPr>
            <a:xfrm>
              <a:off x="152400" y="1346636"/>
              <a:ext cx="10614314" cy="4115080"/>
              <a:chOff x="152400" y="1346636"/>
              <a:chExt cx="10614314" cy="4115080"/>
            </a:xfrm>
          </p:grpSpPr>
          <p:grpSp>
            <p:nvGrpSpPr>
              <p:cNvPr id="68" name="Group 67"/>
              <p:cNvGrpSpPr/>
              <p:nvPr/>
            </p:nvGrpSpPr>
            <p:grpSpPr>
              <a:xfrm>
                <a:off x="1622714" y="1574439"/>
                <a:ext cx="9144000" cy="3657600"/>
                <a:chOff x="1622714" y="1574439"/>
                <a:chExt cx="9144000" cy="3657600"/>
              </a:xfrm>
            </p:grpSpPr>
            <p:grpSp>
              <p:nvGrpSpPr>
                <p:cNvPr id="13" name="Group 12"/>
                <p:cNvGrpSpPr/>
                <p:nvPr/>
              </p:nvGrpSpPr>
              <p:grpSpPr>
                <a:xfrm>
                  <a:off x="1622714" y="3403239"/>
                  <a:ext cx="9144000" cy="0"/>
                  <a:chOff x="3127664" y="5673436"/>
                  <a:chExt cx="9144000" cy="0"/>
                </a:xfrm>
              </p:grpSpPr>
              <p:cxnSp>
                <p:nvCxnSpPr>
                  <p:cNvPr id="8" name="Straight Connector 7"/>
                  <p:cNvCxnSpPr/>
                  <p:nvPr/>
                </p:nvCxnSpPr>
                <p:spPr>
                  <a:xfrm>
                    <a:off x="31276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9564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7852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6140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10442864" y="5673436"/>
                    <a:ext cx="1828800" cy="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1622714" y="1574439"/>
                  <a:ext cx="1949" cy="3657600"/>
                  <a:chOff x="1470314" y="1558564"/>
                  <a:chExt cx="1949" cy="3657600"/>
                </a:xfrm>
              </p:grpSpPr>
              <p:cxnSp>
                <p:nvCxnSpPr>
                  <p:cNvPr id="18" name="Straight Connector 17"/>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3447616" y="1574439"/>
                  <a:ext cx="1949" cy="3657600"/>
                  <a:chOff x="1470314" y="1558564"/>
                  <a:chExt cx="1949" cy="3657600"/>
                </a:xfrm>
              </p:grpSpPr>
              <p:cxnSp>
                <p:nvCxnSpPr>
                  <p:cNvPr id="40" name="Straight Connector 39"/>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278144" y="1574439"/>
                  <a:ext cx="1949" cy="3657600"/>
                  <a:chOff x="1470314" y="1558564"/>
                  <a:chExt cx="1949" cy="3657600"/>
                </a:xfrm>
              </p:grpSpPr>
              <p:cxnSp>
                <p:nvCxnSpPr>
                  <p:cNvPr id="43" name="Straight Connector 42"/>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7109114" y="1574439"/>
                  <a:ext cx="1949" cy="3657600"/>
                  <a:chOff x="1470314" y="1558564"/>
                  <a:chExt cx="1949" cy="3657600"/>
                </a:xfrm>
              </p:grpSpPr>
              <p:cxnSp>
                <p:nvCxnSpPr>
                  <p:cNvPr id="46" name="Straight Connector 45"/>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48" name="Group 47"/>
                <p:cNvGrpSpPr/>
                <p:nvPr/>
              </p:nvGrpSpPr>
              <p:grpSpPr>
                <a:xfrm>
                  <a:off x="8935753" y="1574439"/>
                  <a:ext cx="1949" cy="3657600"/>
                  <a:chOff x="1470314" y="1558564"/>
                  <a:chExt cx="1949" cy="3657600"/>
                </a:xfrm>
              </p:grpSpPr>
              <p:cxnSp>
                <p:nvCxnSpPr>
                  <p:cNvPr id="49" name="Straight Connector 48"/>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nvGrpSpPr>
                <p:cNvPr id="51" name="Group 50"/>
                <p:cNvGrpSpPr/>
                <p:nvPr/>
              </p:nvGrpSpPr>
              <p:grpSpPr>
                <a:xfrm>
                  <a:off x="10764764" y="1574439"/>
                  <a:ext cx="1949" cy="3657600"/>
                  <a:chOff x="1470314" y="1558564"/>
                  <a:chExt cx="1949" cy="3657600"/>
                </a:xfrm>
              </p:grpSpPr>
              <p:cxnSp>
                <p:nvCxnSpPr>
                  <p:cNvPr id="52" name="Straight Connector 51"/>
                  <p:cNvCxnSpPr/>
                  <p:nvPr/>
                </p:nvCxnSpPr>
                <p:spPr>
                  <a:xfrm>
                    <a:off x="1470314" y="15585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72263" y="3387364"/>
                    <a:ext cx="0" cy="1828800"/>
                  </a:xfrm>
                  <a:prstGeom prst="line">
                    <a:avLst/>
                  </a:prstGeom>
                  <a:ln>
                    <a:headEnd type="diamond"/>
                    <a:tailEnd type="diamond"/>
                  </a:ln>
                </p:spPr>
                <p:style>
                  <a:lnRef idx="1">
                    <a:schemeClr val="accent1"/>
                  </a:lnRef>
                  <a:fillRef idx="0">
                    <a:schemeClr val="accent1"/>
                  </a:fillRef>
                  <a:effectRef idx="0">
                    <a:schemeClr val="accent1"/>
                  </a:effectRef>
                  <a:fontRef idx="minor">
                    <a:schemeClr val="tx1"/>
                  </a:fontRef>
                </p:style>
              </p:cxnSp>
            </p:grpSp>
          </p:grpSp>
          <p:sp>
            <p:nvSpPr>
              <p:cNvPr id="56" name="TextBox 55"/>
              <p:cNvSpPr txBox="1"/>
              <p:nvPr/>
            </p:nvSpPr>
            <p:spPr>
              <a:xfrm>
                <a:off x="152400" y="1346636"/>
                <a:ext cx="1594598" cy="769441"/>
              </a:xfrm>
              <a:prstGeom prst="rect">
                <a:avLst/>
              </a:prstGeom>
              <a:noFill/>
            </p:spPr>
            <p:txBody>
              <a:bodyPr wrap="square" rtlCol="0">
                <a:spAutoFit/>
              </a:bodyPr>
              <a:lstStyle/>
              <a:p>
                <a:pPr algn="ctr"/>
                <a:r>
                  <a:rPr lang="en-US" sz="4400" dirty="0"/>
                  <a:t>90</a:t>
                </a:r>
                <a:r>
                  <a:rPr lang="en-US" sz="3200" dirty="0">
                    <a:solidFill>
                      <a:prstClr val="black"/>
                    </a:solidFill>
                  </a:rPr>
                  <a:t>°F</a:t>
                </a:r>
                <a:endParaRPr lang="en-US" sz="6000" dirty="0"/>
              </a:p>
            </p:txBody>
          </p:sp>
          <p:sp>
            <p:nvSpPr>
              <p:cNvPr id="57" name="TextBox 56"/>
              <p:cNvSpPr txBox="1"/>
              <p:nvPr/>
            </p:nvSpPr>
            <p:spPr>
              <a:xfrm>
                <a:off x="152400" y="4692275"/>
                <a:ext cx="1594598" cy="769441"/>
              </a:xfrm>
              <a:prstGeom prst="rect">
                <a:avLst/>
              </a:prstGeom>
              <a:noFill/>
            </p:spPr>
            <p:txBody>
              <a:bodyPr wrap="square" rtlCol="0">
                <a:spAutoFit/>
              </a:bodyPr>
              <a:lstStyle/>
              <a:p>
                <a:pPr algn="ctr"/>
                <a:r>
                  <a:rPr lang="en-US" sz="4400" dirty="0"/>
                  <a:t>-26</a:t>
                </a:r>
                <a:r>
                  <a:rPr lang="en-US" sz="3200" dirty="0">
                    <a:solidFill>
                      <a:prstClr val="black"/>
                    </a:solidFill>
                  </a:rPr>
                  <a:t>°F</a:t>
                </a:r>
                <a:endParaRPr lang="en-US" sz="6000" dirty="0"/>
              </a:p>
            </p:txBody>
          </p:sp>
        </p:grpSp>
        <p:grpSp>
          <p:nvGrpSpPr>
            <p:cNvPr id="66" name="Group 65"/>
            <p:cNvGrpSpPr/>
            <p:nvPr/>
          </p:nvGrpSpPr>
          <p:grpSpPr>
            <a:xfrm>
              <a:off x="1298983" y="5430651"/>
              <a:ext cx="9784194" cy="895558"/>
              <a:chOff x="1298983" y="5430651"/>
              <a:chExt cx="9784194" cy="895558"/>
            </a:xfrm>
          </p:grpSpPr>
          <p:pic>
            <p:nvPicPr>
              <p:cNvPr id="59" name="Picture 58" descr="Snowflake, Snow, Winter, Cold, Ice, Frozen, Black"/>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764968" y="5516204"/>
                <a:ext cx="690490" cy="724448"/>
              </a:xfrm>
              <a:prstGeom prst="rect">
                <a:avLst/>
              </a:prstGeom>
            </p:spPr>
          </p:pic>
          <p:pic>
            <p:nvPicPr>
              <p:cNvPr id="60" name="Picture 59"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212073" y="5565048"/>
                <a:ext cx="626764" cy="626763"/>
              </a:xfrm>
              <a:prstGeom prst="rect">
                <a:avLst/>
              </a:prstGeom>
            </p:spPr>
          </p:pic>
          <p:pic>
            <p:nvPicPr>
              <p:cNvPr id="61" name="Picture 60" descr="Leaf Autumn | Free Stock Photo | Illustration of a red autumn leaf ..."/>
              <p:cNvPicPr>
                <a:picLocks noChangeAspect="1"/>
              </p:cNvPicPr>
              <p:nvPr/>
            </p:nvPicPr>
            <p:blipFill>
              <a:blip r:embed="rId5" cstate="email">
                <a:biLevel thresh="50000"/>
                <a:extLst>
                  <a:ext uri="{28A0092B-C50C-407E-A947-70E740481C1C}">
                    <a14:useLocalDpi xmlns:a14="http://schemas.microsoft.com/office/drawing/2010/main"/>
                  </a:ext>
                </a:extLst>
              </a:blip>
              <a:stretch>
                <a:fillRect/>
              </a:stretch>
            </p:blipFill>
            <p:spPr>
              <a:xfrm flipH="1">
                <a:off x="4935462" y="5542971"/>
                <a:ext cx="732881" cy="670915"/>
              </a:xfrm>
              <a:prstGeom prst="rect">
                <a:avLst/>
              </a:prstGeom>
            </p:spPr>
          </p:pic>
          <p:pic>
            <p:nvPicPr>
              <p:cNvPr id="62" name="Picture 61"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1298983" y="5430651"/>
                <a:ext cx="633608" cy="895558"/>
              </a:xfrm>
              <a:prstGeom prst="rect">
                <a:avLst/>
              </a:prstGeom>
            </p:spPr>
          </p:pic>
          <p:pic>
            <p:nvPicPr>
              <p:cNvPr id="64" name="Picture 63" descr="sun icon by MrTossum"/>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0456413" y="5565048"/>
                <a:ext cx="626764" cy="626763"/>
              </a:xfrm>
              <a:prstGeom prst="rect">
                <a:avLst/>
              </a:prstGeom>
            </p:spPr>
          </p:pic>
          <p:pic>
            <p:nvPicPr>
              <p:cNvPr id="65" name="Picture 64" descr="Flower by dokjojojo - Flower,dok,in love.ak student"/>
              <p:cNvPicPr>
                <a:picLocks noChangeAspect="1"/>
              </p:cNvPicPr>
              <p:nvPr/>
            </p:nvPicPr>
            <p:blipFill>
              <a:blip r:embed="rId6" cstate="email">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flipH="1">
                <a:off x="8577049" y="5430651"/>
                <a:ext cx="633608" cy="895558"/>
              </a:xfrm>
              <a:prstGeom prst="rect">
                <a:avLst/>
              </a:prstGeom>
            </p:spPr>
          </p:pic>
        </p:grpSp>
      </p:grpSp>
      <p:grpSp>
        <p:nvGrpSpPr>
          <p:cNvPr id="98" name="Group 97"/>
          <p:cNvGrpSpPr/>
          <p:nvPr/>
        </p:nvGrpSpPr>
        <p:grpSpPr>
          <a:xfrm>
            <a:off x="646449" y="2258173"/>
            <a:ext cx="11137188" cy="834162"/>
            <a:chOff x="646449" y="2671641"/>
            <a:chExt cx="11137188" cy="834162"/>
          </a:xfrm>
        </p:grpSpPr>
        <p:sp>
          <p:nvSpPr>
            <p:cNvPr id="99" name="TextBox 98"/>
            <p:cNvSpPr txBox="1"/>
            <p:nvPr/>
          </p:nvSpPr>
          <p:spPr>
            <a:xfrm>
              <a:off x="3432499" y="2674806"/>
              <a:ext cx="1663234" cy="830997"/>
            </a:xfrm>
            <a:prstGeom prst="rect">
              <a:avLst/>
            </a:prstGeom>
            <a:noFill/>
          </p:spPr>
          <p:txBody>
            <a:bodyPr wrap="square" rtlCol="0">
              <a:spAutoFit/>
            </a:bodyPr>
            <a:lstStyle/>
            <a:p>
              <a:pPr algn="ctr"/>
              <a:r>
                <a:rPr lang="en-US" sz="4800" dirty="0"/>
                <a:t>50</a:t>
              </a:r>
              <a:r>
                <a:rPr lang="en-US" sz="3600" dirty="0"/>
                <a:t>°F</a:t>
              </a:r>
              <a:endParaRPr lang="en-US" sz="4800" dirty="0"/>
            </a:p>
          </p:txBody>
        </p:sp>
        <p:sp>
          <p:nvSpPr>
            <p:cNvPr id="100" name="TextBox 99"/>
            <p:cNvSpPr txBox="1"/>
            <p:nvPr/>
          </p:nvSpPr>
          <p:spPr>
            <a:xfrm>
              <a:off x="5806059" y="2671641"/>
              <a:ext cx="1537185" cy="830997"/>
            </a:xfrm>
            <a:prstGeom prst="rect">
              <a:avLst/>
            </a:prstGeom>
            <a:noFill/>
          </p:spPr>
          <p:txBody>
            <a:bodyPr wrap="square" rtlCol="0">
              <a:spAutoFit/>
            </a:bodyPr>
            <a:lstStyle/>
            <a:p>
              <a:pPr algn="ctr"/>
              <a:r>
                <a:rPr lang="en-US" sz="4800" dirty="0"/>
                <a:t>30</a:t>
              </a:r>
              <a:r>
                <a:rPr lang="en-US" sz="3600" dirty="0">
                  <a:solidFill>
                    <a:prstClr val="black"/>
                  </a:solidFill>
                </a:rPr>
                <a:t>°F</a:t>
              </a:r>
              <a:endParaRPr lang="en-US" sz="4800" dirty="0"/>
            </a:p>
          </p:txBody>
        </p:sp>
        <p:sp>
          <p:nvSpPr>
            <p:cNvPr id="101" name="TextBox 100"/>
            <p:cNvSpPr txBox="1"/>
            <p:nvPr/>
          </p:nvSpPr>
          <p:spPr>
            <a:xfrm>
              <a:off x="8035952" y="2671641"/>
              <a:ext cx="1540723" cy="830997"/>
            </a:xfrm>
            <a:prstGeom prst="rect">
              <a:avLst/>
            </a:prstGeom>
            <a:noFill/>
          </p:spPr>
          <p:txBody>
            <a:bodyPr wrap="square" rtlCol="0">
              <a:spAutoFit/>
            </a:bodyPr>
            <a:lstStyle/>
            <a:p>
              <a:pPr algn="ctr"/>
              <a:r>
                <a:rPr lang="en-US" sz="4800" dirty="0"/>
                <a:t>68</a:t>
              </a:r>
              <a:r>
                <a:rPr lang="en-US" sz="3600" dirty="0">
                  <a:solidFill>
                    <a:prstClr val="black"/>
                  </a:solidFill>
                </a:rPr>
                <a:t>°F</a:t>
              </a:r>
              <a:endParaRPr lang="en-US" sz="4800" dirty="0"/>
            </a:p>
          </p:txBody>
        </p:sp>
        <p:sp>
          <p:nvSpPr>
            <p:cNvPr id="102" name="TextBox 101"/>
            <p:cNvSpPr txBox="1"/>
            <p:nvPr/>
          </p:nvSpPr>
          <p:spPr>
            <a:xfrm>
              <a:off x="10189039" y="2671641"/>
              <a:ext cx="1594598" cy="830997"/>
            </a:xfrm>
            <a:prstGeom prst="rect">
              <a:avLst/>
            </a:prstGeom>
            <a:noFill/>
          </p:spPr>
          <p:txBody>
            <a:bodyPr wrap="square" rtlCol="0">
              <a:spAutoFit/>
            </a:bodyPr>
            <a:lstStyle/>
            <a:p>
              <a:pPr algn="ctr"/>
              <a:r>
                <a:rPr lang="en-US" sz="4800" dirty="0"/>
                <a:t>95</a:t>
              </a:r>
              <a:r>
                <a:rPr lang="en-US" sz="3600" dirty="0">
                  <a:solidFill>
                    <a:prstClr val="black"/>
                  </a:solidFill>
                </a:rPr>
                <a:t>°F</a:t>
              </a:r>
              <a:endParaRPr lang="en-US" sz="4800" dirty="0"/>
            </a:p>
          </p:txBody>
        </p:sp>
        <p:sp>
          <p:nvSpPr>
            <p:cNvPr id="103" name="TextBox 102"/>
            <p:cNvSpPr txBox="1"/>
            <p:nvPr/>
          </p:nvSpPr>
          <p:spPr>
            <a:xfrm>
              <a:off x="646449" y="2763974"/>
              <a:ext cx="1223412" cy="707886"/>
            </a:xfrm>
            <a:prstGeom prst="rect">
              <a:avLst/>
            </a:prstGeom>
            <a:noFill/>
          </p:spPr>
          <p:txBody>
            <a:bodyPr wrap="none" rtlCol="0">
              <a:spAutoFit/>
            </a:bodyPr>
            <a:lstStyle/>
            <a:p>
              <a:pPr algn="ctr"/>
              <a:r>
                <a:rPr lang="en-US" sz="4000" dirty="0"/>
                <a:t>1990</a:t>
              </a:r>
            </a:p>
          </p:txBody>
        </p:sp>
      </p:grpSp>
      <p:grpSp>
        <p:nvGrpSpPr>
          <p:cNvPr id="104" name="Group 103"/>
          <p:cNvGrpSpPr/>
          <p:nvPr/>
        </p:nvGrpSpPr>
        <p:grpSpPr>
          <a:xfrm>
            <a:off x="646449" y="3027986"/>
            <a:ext cx="11137188" cy="926495"/>
            <a:chOff x="646449" y="3565828"/>
            <a:chExt cx="11137188" cy="926495"/>
          </a:xfrm>
        </p:grpSpPr>
        <p:sp>
          <p:nvSpPr>
            <p:cNvPr id="105" name="TextBox 104"/>
            <p:cNvSpPr txBox="1"/>
            <p:nvPr/>
          </p:nvSpPr>
          <p:spPr>
            <a:xfrm>
              <a:off x="3432499" y="3568993"/>
              <a:ext cx="1663234" cy="923330"/>
            </a:xfrm>
            <a:prstGeom prst="rect">
              <a:avLst/>
            </a:prstGeom>
            <a:noFill/>
          </p:spPr>
          <p:txBody>
            <a:bodyPr wrap="square" rtlCol="0">
              <a:spAutoFit/>
            </a:bodyPr>
            <a:lstStyle/>
            <a:p>
              <a:pPr algn="ctr"/>
              <a:r>
                <a:rPr lang="en-US" sz="5400" dirty="0"/>
                <a:t>48</a:t>
              </a:r>
              <a:r>
                <a:rPr lang="en-US" sz="4000" dirty="0"/>
                <a:t>°F</a:t>
              </a:r>
              <a:endParaRPr lang="en-US" sz="5400" dirty="0"/>
            </a:p>
          </p:txBody>
        </p:sp>
        <p:sp>
          <p:nvSpPr>
            <p:cNvPr id="106" name="TextBox 105"/>
            <p:cNvSpPr txBox="1"/>
            <p:nvPr/>
          </p:nvSpPr>
          <p:spPr>
            <a:xfrm>
              <a:off x="5806059" y="3565828"/>
              <a:ext cx="1537185" cy="923330"/>
            </a:xfrm>
            <a:prstGeom prst="rect">
              <a:avLst/>
            </a:prstGeom>
            <a:noFill/>
          </p:spPr>
          <p:txBody>
            <a:bodyPr wrap="square" rtlCol="0">
              <a:spAutoFit/>
            </a:bodyPr>
            <a:lstStyle/>
            <a:p>
              <a:pPr algn="ctr"/>
              <a:r>
                <a:rPr lang="en-US" sz="5400" dirty="0"/>
                <a:t>29</a:t>
              </a:r>
              <a:r>
                <a:rPr lang="en-US" sz="4000" dirty="0">
                  <a:solidFill>
                    <a:prstClr val="black"/>
                  </a:solidFill>
                </a:rPr>
                <a:t>°F</a:t>
              </a:r>
              <a:endParaRPr lang="en-US" sz="5400" dirty="0"/>
            </a:p>
          </p:txBody>
        </p:sp>
        <p:sp>
          <p:nvSpPr>
            <p:cNvPr id="107" name="TextBox 106"/>
            <p:cNvSpPr txBox="1"/>
            <p:nvPr/>
          </p:nvSpPr>
          <p:spPr>
            <a:xfrm>
              <a:off x="8035952" y="3565828"/>
              <a:ext cx="1540723" cy="923330"/>
            </a:xfrm>
            <a:prstGeom prst="rect">
              <a:avLst/>
            </a:prstGeom>
            <a:noFill/>
          </p:spPr>
          <p:txBody>
            <a:bodyPr wrap="square" rtlCol="0">
              <a:spAutoFit/>
            </a:bodyPr>
            <a:lstStyle/>
            <a:p>
              <a:pPr algn="ctr"/>
              <a:r>
                <a:rPr lang="en-US" sz="5400" dirty="0"/>
                <a:t>70</a:t>
              </a:r>
              <a:r>
                <a:rPr lang="en-US" sz="4000" dirty="0">
                  <a:solidFill>
                    <a:prstClr val="black"/>
                  </a:solidFill>
                </a:rPr>
                <a:t>°F</a:t>
              </a:r>
              <a:endParaRPr lang="en-US" sz="5400" dirty="0"/>
            </a:p>
          </p:txBody>
        </p:sp>
        <p:sp>
          <p:nvSpPr>
            <p:cNvPr id="108" name="TextBox 107"/>
            <p:cNvSpPr txBox="1"/>
            <p:nvPr/>
          </p:nvSpPr>
          <p:spPr>
            <a:xfrm>
              <a:off x="10189039" y="3565828"/>
              <a:ext cx="1594598" cy="923330"/>
            </a:xfrm>
            <a:prstGeom prst="rect">
              <a:avLst/>
            </a:prstGeom>
            <a:noFill/>
          </p:spPr>
          <p:txBody>
            <a:bodyPr wrap="square" rtlCol="0">
              <a:spAutoFit/>
            </a:bodyPr>
            <a:lstStyle/>
            <a:p>
              <a:pPr algn="ctr"/>
              <a:r>
                <a:rPr lang="en-US" sz="5400" dirty="0"/>
                <a:t>98</a:t>
              </a:r>
              <a:r>
                <a:rPr lang="en-US" sz="4000" dirty="0">
                  <a:solidFill>
                    <a:prstClr val="black"/>
                  </a:solidFill>
                </a:rPr>
                <a:t>°F</a:t>
              </a:r>
              <a:endParaRPr lang="en-US" sz="5400" dirty="0"/>
            </a:p>
          </p:txBody>
        </p:sp>
        <p:sp>
          <p:nvSpPr>
            <p:cNvPr id="109" name="TextBox 108"/>
            <p:cNvSpPr txBox="1"/>
            <p:nvPr/>
          </p:nvSpPr>
          <p:spPr>
            <a:xfrm>
              <a:off x="646449" y="3658161"/>
              <a:ext cx="1326004" cy="769441"/>
            </a:xfrm>
            <a:prstGeom prst="rect">
              <a:avLst/>
            </a:prstGeom>
            <a:noFill/>
          </p:spPr>
          <p:txBody>
            <a:bodyPr wrap="none" rtlCol="0">
              <a:spAutoFit/>
            </a:bodyPr>
            <a:lstStyle/>
            <a:p>
              <a:pPr algn="ctr"/>
              <a:r>
                <a:rPr lang="en-US" sz="4400" dirty="0"/>
                <a:t>2000</a:t>
              </a:r>
            </a:p>
          </p:txBody>
        </p:sp>
      </p:grpSp>
      <p:grpSp>
        <p:nvGrpSpPr>
          <p:cNvPr id="110" name="Group 109"/>
          <p:cNvGrpSpPr/>
          <p:nvPr/>
        </p:nvGrpSpPr>
        <p:grpSpPr>
          <a:xfrm>
            <a:off x="646449" y="3890132"/>
            <a:ext cx="11137188" cy="1018828"/>
            <a:chOff x="646449" y="4475814"/>
            <a:chExt cx="11137188" cy="1018828"/>
          </a:xfrm>
        </p:grpSpPr>
        <p:sp>
          <p:nvSpPr>
            <p:cNvPr id="111" name="TextBox 110"/>
            <p:cNvSpPr txBox="1"/>
            <p:nvPr/>
          </p:nvSpPr>
          <p:spPr>
            <a:xfrm>
              <a:off x="3432499" y="4478979"/>
              <a:ext cx="1663234" cy="1015663"/>
            </a:xfrm>
            <a:prstGeom prst="rect">
              <a:avLst/>
            </a:prstGeom>
            <a:noFill/>
          </p:spPr>
          <p:txBody>
            <a:bodyPr wrap="square" rtlCol="0">
              <a:spAutoFit/>
            </a:bodyPr>
            <a:lstStyle/>
            <a:p>
              <a:pPr algn="ctr"/>
              <a:r>
                <a:rPr lang="en-US" sz="6000" dirty="0"/>
                <a:t>49</a:t>
              </a:r>
              <a:r>
                <a:rPr lang="en-US" sz="4400" dirty="0"/>
                <a:t>°F</a:t>
              </a:r>
              <a:endParaRPr lang="en-US" sz="6000" dirty="0"/>
            </a:p>
          </p:txBody>
        </p:sp>
        <p:sp>
          <p:nvSpPr>
            <p:cNvPr id="112" name="TextBox 111"/>
            <p:cNvSpPr txBox="1"/>
            <p:nvPr/>
          </p:nvSpPr>
          <p:spPr>
            <a:xfrm>
              <a:off x="5806059" y="4475814"/>
              <a:ext cx="1537185" cy="1015663"/>
            </a:xfrm>
            <a:prstGeom prst="rect">
              <a:avLst/>
            </a:prstGeom>
            <a:noFill/>
          </p:spPr>
          <p:txBody>
            <a:bodyPr wrap="square" rtlCol="0">
              <a:spAutoFit/>
            </a:bodyPr>
            <a:lstStyle/>
            <a:p>
              <a:pPr algn="ctr"/>
              <a:r>
                <a:rPr lang="en-US" sz="6000" dirty="0"/>
                <a:t>27</a:t>
              </a:r>
              <a:r>
                <a:rPr lang="en-US" sz="4400" dirty="0">
                  <a:solidFill>
                    <a:prstClr val="black"/>
                  </a:solidFill>
                </a:rPr>
                <a:t>°F</a:t>
              </a:r>
              <a:endParaRPr lang="en-US" sz="6000" dirty="0"/>
            </a:p>
          </p:txBody>
        </p:sp>
        <p:sp>
          <p:nvSpPr>
            <p:cNvPr id="113" name="TextBox 112"/>
            <p:cNvSpPr txBox="1"/>
            <p:nvPr/>
          </p:nvSpPr>
          <p:spPr>
            <a:xfrm>
              <a:off x="8035952" y="4475814"/>
              <a:ext cx="1540723" cy="1015663"/>
            </a:xfrm>
            <a:prstGeom prst="rect">
              <a:avLst/>
            </a:prstGeom>
            <a:noFill/>
          </p:spPr>
          <p:txBody>
            <a:bodyPr wrap="square" rtlCol="0">
              <a:spAutoFit/>
            </a:bodyPr>
            <a:lstStyle/>
            <a:p>
              <a:pPr algn="ctr"/>
              <a:r>
                <a:rPr lang="en-US" sz="6000" dirty="0"/>
                <a:t>67</a:t>
              </a:r>
              <a:r>
                <a:rPr lang="en-US" sz="4400" dirty="0">
                  <a:solidFill>
                    <a:prstClr val="black"/>
                  </a:solidFill>
                </a:rPr>
                <a:t>°F</a:t>
              </a:r>
              <a:endParaRPr lang="en-US" sz="6000" dirty="0"/>
            </a:p>
          </p:txBody>
        </p:sp>
        <p:sp>
          <p:nvSpPr>
            <p:cNvPr id="114" name="TextBox 113"/>
            <p:cNvSpPr txBox="1"/>
            <p:nvPr/>
          </p:nvSpPr>
          <p:spPr>
            <a:xfrm>
              <a:off x="10189039" y="4475814"/>
              <a:ext cx="1594598" cy="1015663"/>
            </a:xfrm>
            <a:prstGeom prst="rect">
              <a:avLst/>
            </a:prstGeom>
            <a:noFill/>
          </p:spPr>
          <p:txBody>
            <a:bodyPr wrap="square" rtlCol="0">
              <a:spAutoFit/>
            </a:bodyPr>
            <a:lstStyle/>
            <a:p>
              <a:pPr algn="ctr"/>
              <a:r>
                <a:rPr lang="en-US" sz="6000" dirty="0"/>
                <a:t>96</a:t>
              </a:r>
              <a:r>
                <a:rPr lang="en-US" sz="4400" dirty="0">
                  <a:solidFill>
                    <a:prstClr val="black"/>
                  </a:solidFill>
                </a:rPr>
                <a:t>°F</a:t>
              </a:r>
              <a:endParaRPr lang="en-US" sz="6000" dirty="0"/>
            </a:p>
          </p:txBody>
        </p:sp>
        <p:sp>
          <p:nvSpPr>
            <p:cNvPr id="115" name="TextBox 114"/>
            <p:cNvSpPr txBox="1"/>
            <p:nvPr/>
          </p:nvSpPr>
          <p:spPr>
            <a:xfrm>
              <a:off x="646449" y="4568147"/>
              <a:ext cx="1435008" cy="830997"/>
            </a:xfrm>
            <a:prstGeom prst="rect">
              <a:avLst/>
            </a:prstGeom>
            <a:noFill/>
          </p:spPr>
          <p:txBody>
            <a:bodyPr wrap="none" rtlCol="0">
              <a:spAutoFit/>
            </a:bodyPr>
            <a:lstStyle/>
            <a:p>
              <a:pPr algn="ctr"/>
              <a:r>
                <a:rPr lang="en-US" sz="4800" dirty="0"/>
                <a:t>2010</a:t>
              </a:r>
            </a:p>
          </p:txBody>
        </p:sp>
      </p:grpSp>
      <p:sp>
        <p:nvSpPr>
          <p:cNvPr id="116" name="Freeform 115"/>
          <p:cNvSpPr/>
          <p:nvPr/>
        </p:nvSpPr>
        <p:spPr>
          <a:xfrm>
            <a:off x="3165550" y="1997351"/>
            <a:ext cx="8450821" cy="104315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300298">
                <a:moveTo>
                  <a:pt x="0" y="680614"/>
                </a:moveTo>
                <a:cubicBezTo>
                  <a:pt x="1825423" y="450041"/>
                  <a:pt x="1292920" y="285811"/>
                  <a:pt x="2133397" y="365355"/>
                </a:cubicBezTo>
                <a:cubicBezTo>
                  <a:pt x="2973874" y="444899"/>
                  <a:pt x="4324483" y="1719354"/>
                  <a:pt x="5042860" y="1157876"/>
                </a:cubicBezTo>
                <a:cubicBezTo>
                  <a:pt x="5761237" y="596398"/>
                  <a:pt x="6960968" y="621722"/>
                  <a:pt x="7614652" y="431450"/>
                </a:cubicBezTo>
                <a:cubicBezTo>
                  <a:pt x="8268336" y="241178"/>
                  <a:pt x="7984901" y="-75260"/>
                  <a:pt x="8964964" y="16243"/>
                </a:cubicBezTo>
                <a:cubicBezTo>
                  <a:pt x="9945027" y="107746"/>
                  <a:pt x="9353014" y="165404"/>
                  <a:pt x="10371356" y="909964"/>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reeform 116"/>
          <p:cNvSpPr/>
          <p:nvPr/>
        </p:nvSpPr>
        <p:spPr>
          <a:xfrm>
            <a:off x="3181743" y="2568864"/>
            <a:ext cx="8450821" cy="1127417"/>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05333">
                <a:moveTo>
                  <a:pt x="0" y="927793"/>
                </a:moveTo>
                <a:cubicBezTo>
                  <a:pt x="1825423" y="697220"/>
                  <a:pt x="1129265" y="687339"/>
                  <a:pt x="1969742" y="766883"/>
                </a:cubicBezTo>
                <a:cubicBezTo>
                  <a:pt x="2810219" y="846427"/>
                  <a:pt x="4102042" y="1419764"/>
                  <a:pt x="5042860" y="1405055"/>
                </a:cubicBezTo>
                <a:cubicBezTo>
                  <a:pt x="5983678" y="1390346"/>
                  <a:pt x="6955123" y="898583"/>
                  <a:pt x="7614652" y="678629"/>
                </a:cubicBezTo>
                <a:cubicBezTo>
                  <a:pt x="8274181" y="458675"/>
                  <a:pt x="8113487" y="409379"/>
                  <a:pt x="9000033" y="85328"/>
                </a:cubicBezTo>
                <a:cubicBezTo>
                  <a:pt x="9886579" y="-238723"/>
                  <a:pt x="9353014" y="412583"/>
                  <a:pt x="10371356" y="1157143"/>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reeform 117"/>
          <p:cNvSpPr/>
          <p:nvPr/>
        </p:nvSpPr>
        <p:spPr>
          <a:xfrm>
            <a:off x="3181743" y="3650572"/>
            <a:ext cx="8450821" cy="1136823"/>
          </a:xfrm>
          <a:custGeom>
            <a:avLst/>
            <a:gdLst>
              <a:gd name="connsiteX0" fmla="*/ 0 w 9301162"/>
              <a:gd name="connsiteY0" fmla="*/ 1098419 h 1508402"/>
              <a:gd name="connsiteX1" fmla="*/ 2357437 w 9301162"/>
              <a:gd name="connsiteY1" fmla="*/ 5425 h 1508402"/>
              <a:gd name="connsiteX2" fmla="*/ 4886325 w 9301162"/>
              <a:gd name="connsiteY2" fmla="*/ 1505612 h 1508402"/>
              <a:gd name="connsiteX3" fmla="*/ 7058025 w 9301162"/>
              <a:gd name="connsiteY3" fmla="*/ 405475 h 1508402"/>
              <a:gd name="connsiteX4" fmla="*/ 8701087 w 9301162"/>
              <a:gd name="connsiteY4" fmla="*/ 1405600 h 1508402"/>
              <a:gd name="connsiteX5" fmla="*/ 9301162 w 9301162"/>
              <a:gd name="connsiteY5" fmla="*/ 698369 h 1508402"/>
              <a:gd name="connsiteX0" fmla="*/ 0 w 9301162"/>
              <a:gd name="connsiteY0" fmla="*/ 693737 h 1100933"/>
              <a:gd name="connsiteX1" fmla="*/ 2006137 w 9301162"/>
              <a:gd name="connsiteY1" fmla="*/ 14211 h 1100933"/>
              <a:gd name="connsiteX2" fmla="*/ 4886325 w 9301162"/>
              <a:gd name="connsiteY2" fmla="*/ 1100930 h 1100933"/>
              <a:gd name="connsiteX3" fmla="*/ 7058025 w 9301162"/>
              <a:gd name="connsiteY3" fmla="*/ 793 h 1100933"/>
              <a:gd name="connsiteX4" fmla="*/ 8701087 w 9301162"/>
              <a:gd name="connsiteY4" fmla="*/ 1000918 h 1100933"/>
              <a:gd name="connsiteX5" fmla="*/ 9301162 w 9301162"/>
              <a:gd name="connsiteY5" fmla="*/ 293687 h 1100933"/>
              <a:gd name="connsiteX0" fmla="*/ 0 w 9301162"/>
              <a:gd name="connsiteY0" fmla="*/ 693859 h 1003404"/>
              <a:gd name="connsiteX1" fmla="*/ 2006137 w 9301162"/>
              <a:gd name="connsiteY1" fmla="*/ 14333 h 1003404"/>
              <a:gd name="connsiteX2" fmla="*/ 4915600 w 9301162"/>
              <a:gd name="connsiteY2" fmla="*/ 806854 h 1003404"/>
              <a:gd name="connsiteX3" fmla="*/ 7058025 w 9301162"/>
              <a:gd name="connsiteY3" fmla="*/ 915 h 1003404"/>
              <a:gd name="connsiteX4" fmla="*/ 8701087 w 9301162"/>
              <a:gd name="connsiteY4" fmla="*/ 1001040 h 1003404"/>
              <a:gd name="connsiteX5" fmla="*/ 9301162 w 9301162"/>
              <a:gd name="connsiteY5" fmla="*/ 293809 h 1003404"/>
              <a:gd name="connsiteX0" fmla="*/ 0 w 9301162"/>
              <a:gd name="connsiteY0" fmla="*/ 681377 h 990571"/>
              <a:gd name="connsiteX1" fmla="*/ 2006137 w 9301162"/>
              <a:gd name="connsiteY1" fmla="*/ 1851 h 990571"/>
              <a:gd name="connsiteX2" fmla="*/ 4915600 w 9301162"/>
              <a:gd name="connsiteY2" fmla="*/ 794372 h 990571"/>
              <a:gd name="connsiteX3" fmla="*/ 7614250 w 9301162"/>
              <a:gd name="connsiteY3" fmla="*/ 12287 h 990571"/>
              <a:gd name="connsiteX4" fmla="*/ 8701087 w 9301162"/>
              <a:gd name="connsiteY4" fmla="*/ 988558 h 990571"/>
              <a:gd name="connsiteX5" fmla="*/ 9301162 w 9301162"/>
              <a:gd name="connsiteY5" fmla="*/ 281327 h 990571"/>
              <a:gd name="connsiteX0" fmla="*/ 0 w 9301162"/>
              <a:gd name="connsiteY0" fmla="*/ 681377 h 794374"/>
              <a:gd name="connsiteX1" fmla="*/ 2006137 w 9301162"/>
              <a:gd name="connsiteY1" fmla="*/ 1851 h 794374"/>
              <a:gd name="connsiteX2" fmla="*/ 4915600 w 9301162"/>
              <a:gd name="connsiteY2" fmla="*/ 794372 h 794374"/>
              <a:gd name="connsiteX3" fmla="*/ 7614250 w 9301162"/>
              <a:gd name="connsiteY3" fmla="*/ 12287 h 794374"/>
              <a:gd name="connsiteX4" fmla="*/ 8954803 w 9301162"/>
              <a:gd name="connsiteY4" fmla="*/ 742068 h 794374"/>
              <a:gd name="connsiteX5" fmla="*/ 9301162 w 9301162"/>
              <a:gd name="connsiteY5" fmla="*/ 281327 h 794374"/>
              <a:gd name="connsiteX0" fmla="*/ 0 w 10169652"/>
              <a:gd name="connsiteY0" fmla="*/ 681377 h 794374"/>
              <a:gd name="connsiteX1" fmla="*/ 2006137 w 10169652"/>
              <a:gd name="connsiteY1" fmla="*/ 1851 h 794374"/>
              <a:gd name="connsiteX2" fmla="*/ 4915600 w 10169652"/>
              <a:gd name="connsiteY2" fmla="*/ 794372 h 794374"/>
              <a:gd name="connsiteX3" fmla="*/ 7614250 w 10169652"/>
              <a:gd name="connsiteY3" fmla="*/ 12287 h 794374"/>
              <a:gd name="connsiteX4" fmla="*/ 8954803 w 10169652"/>
              <a:gd name="connsiteY4" fmla="*/ 742068 h 794374"/>
              <a:gd name="connsiteX5" fmla="*/ 10169652 w 10169652"/>
              <a:gd name="connsiteY5" fmla="*/ 42788 h 794374"/>
              <a:gd name="connsiteX0" fmla="*/ 0 w 10169652"/>
              <a:gd name="connsiteY0" fmla="*/ 681377 h 794495"/>
              <a:gd name="connsiteX1" fmla="*/ 2006137 w 10169652"/>
              <a:gd name="connsiteY1" fmla="*/ 1851 h 794495"/>
              <a:gd name="connsiteX2" fmla="*/ 4915600 w 10169652"/>
              <a:gd name="connsiteY2" fmla="*/ 794372 h 794495"/>
              <a:gd name="connsiteX3" fmla="*/ 7487392 w 10169652"/>
              <a:gd name="connsiteY3" fmla="*/ 67946 h 794495"/>
              <a:gd name="connsiteX4" fmla="*/ 8954803 w 10169652"/>
              <a:gd name="connsiteY4" fmla="*/ 742068 h 794495"/>
              <a:gd name="connsiteX5" fmla="*/ 10169652 w 10169652"/>
              <a:gd name="connsiteY5" fmla="*/ 42788 h 794495"/>
              <a:gd name="connsiteX0" fmla="*/ 0 w 10169652"/>
              <a:gd name="connsiteY0" fmla="*/ 680079 h 793197"/>
              <a:gd name="connsiteX1" fmla="*/ 2006137 w 10169652"/>
              <a:gd name="connsiteY1" fmla="*/ 553 h 793197"/>
              <a:gd name="connsiteX2" fmla="*/ 4915600 w 10169652"/>
              <a:gd name="connsiteY2" fmla="*/ 793074 h 793197"/>
              <a:gd name="connsiteX3" fmla="*/ 7487392 w 10169652"/>
              <a:gd name="connsiteY3" fmla="*/ 66648 h 793197"/>
              <a:gd name="connsiteX4" fmla="*/ 8954803 w 10169652"/>
              <a:gd name="connsiteY4" fmla="*/ 740770 h 793197"/>
              <a:gd name="connsiteX5" fmla="*/ 10169652 w 10169652"/>
              <a:gd name="connsiteY5" fmla="*/ 41490 h 793197"/>
              <a:gd name="connsiteX0" fmla="*/ 0 w 10169652"/>
              <a:gd name="connsiteY0" fmla="*/ 680079 h 930824"/>
              <a:gd name="connsiteX1" fmla="*/ 2006137 w 10169652"/>
              <a:gd name="connsiteY1" fmla="*/ 553 h 930824"/>
              <a:gd name="connsiteX2" fmla="*/ 4915600 w 10169652"/>
              <a:gd name="connsiteY2" fmla="*/ 793074 h 930824"/>
              <a:gd name="connsiteX3" fmla="*/ 7487392 w 10169652"/>
              <a:gd name="connsiteY3" fmla="*/ 66648 h 930824"/>
              <a:gd name="connsiteX4" fmla="*/ 8954803 w 10169652"/>
              <a:gd name="connsiteY4" fmla="*/ 740770 h 930824"/>
              <a:gd name="connsiteX5" fmla="*/ 10169652 w 10169652"/>
              <a:gd name="connsiteY5" fmla="*/ 41490 h 930824"/>
              <a:gd name="connsiteX0" fmla="*/ 0 w 10169652"/>
              <a:gd name="connsiteY0" fmla="*/ 823546 h 1074291"/>
              <a:gd name="connsiteX1" fmla="*/ 2006137 w 10169652"/>
              <a:gd name="connsiteY1" fmla="*/ 144020 h 1074291"/>
              <a:gd name="connsiteX2" fmla="*/ 4915600 w 10169652"/>
              <a:gd name="connsiteY2" fmla="*/ 936541 h 1074291"/>
              <a:gd name="connsiteX3" fmla="*/ 7487392 w 10169652"/>
              <a:gd name="connsiteY3" fmla="*/ 210115 h 1074291"/>
              <a:gd name="connsiteX4" fmla="*/ 8954803 w 10169652"/>
              <a:gd name="connsiteY4" fmla="*/ 884237 h 1074291"/>
              <a:gd name="connsiteX5" fmla="*/ 10169652 w 10169652"/>
              <a:gd name="connsiteY5" fmla="*/ 184957 h 1074291"/>
              <a:gd name="connsiteX0" fmla="*/ 0 w 10169652"/>
              <a:gd name="connsiteY0" fmla="*/ 823546 h 1173817"/>
              <a:gd name="connsiteX1" fmla="*/ 2006137 w 10169652"/>
              <a:gd name="connsiteY1" fmla="*/ 144020 h 1173817"/>
              <a:gd name="connsiteX2" fmla="*/ 4915600 w 10169652"/>
              <a:gd name="connsiteY2" fmla="*/ 936541 h 1173817"/>
              <a:gd name="connsiteX3" fmla="*/ 7487392 w 10169652"/>
              <a:gd name="connsiteY3" fmla="*/ 210115 h 1173817"/>
              <a:gd name="connsiteX4" fmla="*/ 8954803 w 10169652"/>
              <a:gd name="connsiteY4" fmla="*/ 884237 h 1173817"/>
              <a:gd name="connsiteX5" fmla="*/ 10169652 w 10169652"/>
              <a:gd name="connsiteY5" fmla="*/ 184957 h 1173817"/>
              <a:gd name="connsiteX0" fmla="*/ 0 w 10169652"/>
              <a:gd name="connsiteY0" fmla="*/ 1032788 h 1383059"/>
              <a:gd name="connsiteX1" fmla="*/ 2006137 w 10169652"/>
              <a:gd name="connsiteY1" fmla="*/ 353262 h 1383059"/>
              <a:gd name="connsiteX2" fmla="*/ 4915600 w 10169652"/>
              <a:gd name="connsiteY2" fmla="*/ 1145783 h 1383059"/>
              <a:gd name="connsiteX3" fmla="*/ 7487392 w 10169652"/>
              <a:gd name="connsiteY3" fmla="*/ 419357 h 1383059"/>
              <a:gd name="connsiteX4" fmla="*/ 8954803 w 10169652"/>
              <a:gd name="connsiteY4" fmla="*/ 1093479 h 1383059"/>
              <a:gd name="connsiteX5" fmla="*/ 10169652 w 10169652"/>
              <a:gd name="connsiteY5" fmla="*/ 394199 h 1383059"/>
              <a:gd name="connsiteX0" fmla="*/ 0 w 10267235"/>
              <a:gd name="connsiteY0" fmla="*/ 823547 h 1074292"/>
              <a:gd name="connsiteX1" fmla="*/ 2006137 w 10267235"/>
              <a:gd name="connsiteY1" fmla="*/ 144021 h 1074292"/>
              <a:gd name="connsiteX2" fmla="*/ 4915600 w 10267235"/>
              <a:gd name="connsiteY2" fmla="*/ 936542 h 1074292"/>
              <a:gd name="connsiteX3" fmla="*/ 7487392 w 10267235"/>
              <a:gd name="connsiteY3" fmla="*/ 210116 h 1074292"/>
              <a:gd name="connsiteX4" fmla="*/ 8954803 w 10267235"/>
              <a:gd name="connsiteY4" fmla="*/ 884238 h 1074292"/>
              <a:gd name="connsiteX5" fmla="*/ 10267235 w 10267235"/>
              <a:gd name="connsiteY5" fmla="*/ 606377 h 1074292"/>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267235"/>
              <a:gd name="connsiteY0" fmla="*/ 1038199 h 1288944"/>
              <a:gd name="connsiteX1" fmla="*/ 2006137 w 10267235"/>
              <a:gd name="connsiteY1" fmla="*/ 358673 h 1288944"/>
              <a:gd name="connsiteX2" fmla="*/ 4915600 w 10267235"/>
              <a:gd name="connsiteY2" fmla="*/ 1151194 h 1288944"/>
              <a:gd name="connsiteX3" fmla="*/ 7487392 w 10267235"/>
              <a:gd name="connsiteY3" fmla="*/ 424768 h 1288944"/>
              <a:gd name="connsiteX4" fmla="*/ 8837703 w 10267235"/>
              <a:gd name="connsiteY4" fmla="*/ 9561 h 1288944"/>
              <a:gd name="connsiteX5" fmla="*/ 10267235 w 10267235"/>
              <a:gd name="connsiteY5" fmla="*/ 821029 h 1288944"/>
              <a:gd name="connsiteX0" fmla="*/ 0 w 10417633"/>
              <a:gd name="connsiteY0" fmla="*/ 521174 h 1295661"/>
              <a:gd name="connsiteX1" fmla="*/ 2156535 w 10417633"/>
              <a:gd name="connsiteY1" fmla="*/ 358673 h 1295661"/>
              <a:gd name="connsiteX2" fmla="*/ 5065998 w 10417633"/>
              <a:gd name="connsiteY2" fmla="*/ 1151194 h 1295661"/>
              <a:gd name="connsiteX3" fmla="*/ 7637790 w 10417633"/>
              <a:gd name="connsiteY3" fmla="*/ 424768 h 1295661"/>
              <a:gd name="connsiteX4" fmla="*/ 8988101 w 10417633"/>
              <a:gd name="connsiteY4" fmla="*/ 9561 h 1295661"/>
              <a:gd name="connsiteX5" fmla="*/ 10417633 w 10417633"/>
              <a:gd name="connsiteY5" fmla="*/ 821029 h 1295661"/>
              <a:gd name="connsiteX0" fmla="*/ 0 w 10417633"/>
              <a:gd name="connsiteY0" fmla="*/ 521174 h 1348422"/>
              <a:gd name="connsiteX1" fmla="*/ 2156535 w 10417633"/>
              <a:gd name="connsiteY1" fmla="*/ 358673 h 1348422"/>
              <a:gd name="connsiteX2" fmla="*/ 5065998 w 10417633"/>
              <a:gd name="connsiteY2" fmla="*/ 1151194 h 1348422"/>
              <a:gd name="connsiteX3" fmla="*/ 7637790 w 10417633"/>
              <a:gd name="connsiteY3" fmla="*/ 424768 h 1348422"/>
              <a:gd name="connsiteX4" fmla="*/ 8988101 w 10417633"/>
              <a:gd name="connsiteY4" fmla="*/ 9561 h 1348422"/>
              <a:gd name="connsiteX5" fmla="*/ 10417633 w 10417633"/>
              <a:gd name="connsiteY5" fmla="*/ 821029 h 1348422"/>
              <a:gd name="connsiteX0" fmla="*/ 0 w 10394495"/>
              <a:gd name="connsiteY0" fmla="*/ 673932 h 1293616"/>
              <a:gd name="connsiteX1" fmla="*/ 2133397 w 10394495"/>
              <a:gd name="connsiteY1" fmla="*/ 358673 h 1293616"/>
              <a:gd name="connsiteX2" fmla="*/ 5042860 w 10394495"/>
              <a:gd name="connsiteY2" fmla="*/ 1151194 h 1293616"/>
              <a:gd name="connsiteX3" fmla="*/ 7614652 w 10394495"/>
              <a:gd name="connsiteY3" fmla="*/ 424768 h 1293616"/>
              <a:gd name="connsiteX4" fmla="*/ 8964963 w 10394495"/>
              <a:gd name="connsiteY4" fmla="*/ 9561 h 1293616"/>
              <a:gd name="connsiteX5" fmla="*/ 10394495 w 10394495"/>
              <a:gd name="connsiteY5" fmla="*/ 821029 h 1293616"/>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3 w 10371356"/>
              <a:gd name="connsiteY4" fmla="*/ 13030 h 1297085"/>
              <a:gd name="connsiteX5" fmla="*/ 10371356 w 10371356"/>
              <a:gd name="connsiteY5" fmla="*/ 906751 h 1297085"/>
              <a:gd name="connsiteX0" fmla="*/ 0 w 10371356"/>
              <a:gd name="connsiteY0" fmla="*/ 677401 h 1297085"/>
              <a:gd name="connsiteX1" fmla="*/ 2133397 w 10371356"/>
              <a:gd name="connsiteY1" fmla="*/ 362142 h 1297085"/>
              <a:gd name="connsiteX2" fmla="*/ 5042860 w 10371356"/>
              <a:gd name="connsiteY2" fmla="*/ 1154663 h 1297085"/>
              <a:gd name="connsiteX3" fmla="*/ 7614652 w 10371356"/>
              <a:gd name="connsiteY3" fmla="*/ 428237 h 1297085"/>
              <a:gd name="connsiteX4" fmla="*/ 8964964 w 10371356"/>
              <a:gd name="connsiteY4" fmla="*/ 13030 h 1297085"/>
              <a:gd name="connsiteX5" fmla="*/ 10371356 w 10371356"/>
              <a:gd name="connsiteY5" fmla="*/ 906751 h 1297085"/>
              <a:gd name="connsiteX0" fmla="*/ 0 w 10371356"/>
              <a:gd name="connsiteY0" fmla="*/ 680614 h 1300298"/>
              <a:gd name="connsiteX1" fmla="*/ 2133397 w 10371356"/>
              <a:gd name="connsiteY1" fmla="*/ 365355 h 1300298"/>
              <a:gd name="connsiteX2" fmla="*/ 5042860 w 10371356"/>
              <a:gd name="connsiteY2" fmla="*/ 1157876 h 1300298"/>
              <a:gd name="connsiteX3" fmla="*/ 7614652 w 10371356"/>
              <a:gd name="connsiteY3" fmla="*/ 431450 h 1300298"/>
              <a:gd name="connsiteX4" fmla="*/ 8964964 w 10371356"/>
              <a:gd name="connsiteY4" fmla="*/ 16243 h 1300298"/>
              <a:gd name="connsiteX5" fmla="*/ 10371356 w 10371356"/>
              <a:gd name="connsiteY5" fmla="*/ 909964 h 1300298"/>
              <a:gd name="connsiteX0" fmla="*/ 0 w 10371356"/>
              <a:gd name="connsiteY0" fmla="*/ 680615 h 1159926"/>
              <a:gd name="connsiteX1" fmla="*/ 1899604 w 10371356"/>
              <a:gd name="connsiteY1" fmla="*/ 187261 h 1159926"/>
              <a:gd name="connsiteX2" fmla="*/ 5042860 w 10371356"/>
              <a:gd name="connsiteY2" fmla="*/ 1157877 h 1159926"/>
              <a:gd name="connsiteX3" fmla="*/ 7614652 w 10371356"/>
              <a:gd name="connsiteY3" fmla="*/ 431451 h 1159926"/>
              <a:gd name="connsiteX4" fmla="*/ 8964964 w 10371356"/>
              <a:gd name="connsiteY4" fmla="*/ 16244 h 1159926"/>
              <a:gd name="connsiteX5" fmla="*/ 10371356 w 10371356"/>
              <a:gd name="connsiteY5" fmla="*/ 909965 h 1159926"/>
              <a:gd name="connsiteX0" fmla="*/ 0 w 10371356"/>
              <a:gd name="connsiteY0" fmla="*/ 680615 h 1158155"/>
              <a:gd name="connsiteX1" fmla="*/ 1969742 w 10371356"/>
              <a:gd name="connsiteY1" fmla="*/ 519705 h 1158155"/>
              <a:gd name="connsiteX2" fmla="*/ 5042860 w 10371356"/>
              <a:gd name="connsiteY2" fmla="*/ 1157877 h 1158155"/>
              <a:gd name="connsiteX3" fmla="*/ 7614652 w 10371356"/>
              <a:gd name="connsiteY3" fmla="*/ 431451 h 1158155"/>
              <a:gd name="connsiteX4" fmla="*/ 8964964 w 10371356"/>
              <a:gd name="connsiteY4" fmla="*/ 16244 h 1158155"/>
              <a:gd name="connsiteX5" fmla="*/ 10371356 w 10371356"/>
              <a:gd name="connsiteY5" fmla="*/ 909965 h 1158155"/>
              <a:gd name="connsiteX0" fmla="*/ 0 w 10371356"/>
              <a:gd name="connsiteY0" fmla="*/ 854242 h 1331782"/>
              <a:gd name="connsiteX1" fmla="*/ 1969742 w 10371356"/>
              <a:gd name="connsiteY1" fmla="*/ 693332 h 1331782"/>
              <a:gd name="connsiteX2" fmla="*/ 5042860 w 10371356"/>
              <a:gd name="connsiteY2" fmla="*/ 1331504 h 1331782"/>
              <a:gd name="connsiteX3" fmla="*/ 7614652 w 10371356"/>
              <a:gd name="connsiteY3" fmla="*/ 605078 h 1331782"/>
              <a:gd name="connsiteX4" fmla="*/ 9000033 w 10371356"/>
              <a:gd name="connsiteY4" fmla="*/ 11777 h 1331782"/>
              <a:gd name="connsiteX5" fmla="*/ 10371356 w 10371356"/>
              <a:gd name="connsiteY5" fmla="*/ 1083592 h 1331782"/>
              <a:gd name="connsiteX0" fmla="*/ 0 w 10371356"/>
              <a:gd name="connsiteY0" fmla="*/ 927793 h 1405333"/>
              <a:gd name="connsiteX1" fmla="*/ 1969742 w 10371356"/>
              <a:gd name="connsiteY1" fmla="*/ 766883 h 1405333"/>
              <a:gd name="connsiteX2" fmla="*/ 5042860 w 10371356"/>
              <a:gd name="connsiteY2" fmla="*/ 1405055 h 1405333"/>
              <a:gd name="connsiteX3" fmla="*/ 7614652 w 10371356"/>
              <a:gd name="connsiteY3" fmla="*/ 678629 h 1405333"/>
              <a:gd name="connsiteX4" fmla="*/ 9000033 w 10371356"/>
              <a:gd name="connsiteY4" fmla="*/ 85328 h 1405333"/>
              <a:gd name="connsiteX5" fmla="*/ 10371356 w 10371356"/>
              <a:gd name="connsiteY5" fmla="*/ 1157143 h 1405333"/>
              <a:gd name="connsiteX0" fmla="*/ 0 w 10371356"/>
              <a:gd name="connsiteY0" fmla="*/ 656008 h 1133548"/>
              <a:gd name="connsiteX1" fmla="*/ 1969742 w 10371356"/>
              <a:gd name="connsiteY1" fmla="*/ 495098 h 1133548"/>
              <a:gd name="connsiteX2" fmla="*/ 5042860 w 10371356"/>
              <a:gd name="connsiteY2" fmla="*/ 1133270 h 1133548"/>
              <a:gd name="connsiteX3" fmla="*/ 7614652 w 10371356"/>
              <a:gd name="connsiteY3" fmla="*/ 406844 h 1133548"/>
              <a:gd name="connsiteX4" fmla="*/ 8988344 w 10371356"/>
              <a:gd name="connsiteY4" fmla="*/ 122241 h 1133548"/>
              <a:gd name="connsiteX5" fmla="*/ 10371356 w 10371356"/>
              <a:gd name="connsiteY5" fmla="*/ 885358 h 1133548"/>
              <a:gd name="connsiteX0" fmla="*/ 0 w 10371356"/>
              <a:gd name="connsiteY0" fmla="*/ 556164 h 1033704"/>
              <a:gd name="connsiteX1" fmla="*/ 1969742 w 10371356"/>
              <a:gd name="connsiteY1" fmla="*/ 395254 h 1033704"/>
              <a:gd name="connsiteX2" fmla="*/ 5042860 w 10371356"/>
              <a:gd name="connsiteY2" fmla="*/ 1033426 h 1033704"/>
              <a:gd name="connsiteX3" fmla="*/ 7614652 w 10371356"/>
              <a:gd name="connsiteY3" fmla="*/ 307000 h 1033704"/>
              <a:gd name="connsiteX4" fmla="*/ 8988344 w 10371356"/>
              <a:gd name="connsiteY4" fmla="*/ 22397 h 1033704"/>
              <a:gd name="connsiteX5" fmla="*/ 10371356 w 10371356"/>
              <a:gd name="connsiteY5" fmla="*/ 785514 h 1033704"/>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749717 h 1227257"/>
              <a:gd name="connsiteX1" fmla="*/ 1969742 w 10371356"/>
              <a:gd name="connsiteY1" fmla="*/ 588807 h 1227257"/>
              <a:gd name="connsiteX2" fmla="*/ 5042860 w 10371356"/>
              <a:gd name="connsiteY2" fmla="*/ 1226979 h 1227257"/>
              <a:gd name="connsiteX3" fmla="*/ 7614652 w 10371356"/>
              <a:gd name="connsiteY3" fmla="*/ 500553 h 1227257"/>
              <a:gd name="connsiteX4" fmla="*/ 9245517 w 10371356"/>
              <a:gd name="connsiteY4" fmla="*/ 14110 h 1227257"/>
              <a:gd name="connsiteX5" fmla="*/ 10371356 w 10371356"/>
              <a:gd name="connsiteY5" fmla="*/ 979067 h 1227257"/>
              <a:gd name="connsiteX0" fmla="*/ 0 w 10371356"/>
              <a:gd name="connsiteY0" fmla="*/ 803747 h 1281287"/>
              <a:gd name="connsiteX1" fmla="*/ 1969742 w 10371356"/>
              <a:gd name="connsiteY1" fmla="*/ 642837 h 1281287"/>
              <a:gd name="connsiteX2" fmla="*/ 5042860 w 10371356"/>
              <a:gd name="connsiteY2" fmla="*/ 1281009 h 1281287"/>
              <a:gd name="connsiteX3" fmla="*/ 7614652 w 10371356"/>
              <a:gd name="connsiteY3" fmla="*/ 554583 h 1281287"/>
              <a:gd name="connsiteX4" fmla="*/ 9245517 w 10371356"/>
              <a:gd name="connsiteY4" fmla="*/ 68140 h 1281287"/>
              <a:gd name="connsiteX5" fmla="*/ 10371356 w 10371356"/>
              <a:gd name="connsiteY5" fmla="*/ 1033097 h 1281287"/>
              <a:gd name="connsiteX0" fmla="*/ 0 w 10371356"/>
              <a:gd name="connsiteY0" fmla="*/ 892147 h 1369687"/>
              <a:gd name="connsiteX1" fmla="*/ 1969742 w 10371356"/>
              <a:gd name="connsiteY1" fmla="*/ 731237 h 1369687"/>
              <a:gd name="connsiteX2" fmla="*/ 5042860 w 10371356"/>
              <a:gd name="connsiteY2" fmla="*/ 1369409 h 1369687"/>
              <a:gd name="connsiteX3" fmla="*/ 7614652 w 10371356"/>
              <a:gd name="connsiteY3" fmla="*/ 642983 h 1369687"/>
              <a:gd name="connsiteX4" fmla="*/ 9327345 w 10371356"/>
              <a:gd name="connsiteY4" fmla="*/ 61556 h 1369687"/>
              <a:gd name="connsiteX5" fmla="*/ 10371356 w 10371356"/>
              <a:gd name="connsiteY5" fmla="*/ 1121497 h 1369687"/>
              <a:gd name="connsiteX0" fmla="*/ 0 w 10371356"/>
              <a:gd name="connsiteY0" fmla="*/ 888050 h 1365590"/>
              <a:gd name="connsiteX1" fmla="*/ 1969742 w 10371356"/>
              <a:gd name="connsiteY1" fmla="*/ 727140 h 1365590"/>
              <a:gd name="connsiteX2" fmla="*/ 5042860 w 10371356"/>
              <a:gd name="connsiteY2" fmla="*/ 1365312 h 1365590"/>
              <a:gd name="connsiteX3" fmla="*/ 7614652 w 10371356"/>
              <a:gd name="connsiteY3" fmla="*/ 638886 h 1365590"/>
              <a:gd name="connsiteX4" fmla="*/ 9327345 w 10371356"/>
              <a:gd name="connsiteY4" fmla="*/ 57459 h 1365590"/>
              <a:gd name="connsiteX5" fmla="*/ 10371356 w 10371356"/>
              <a:gd name="connsiteY5" fmla="*/ 1117400 h 1365590"/>
              <a:gd name="connsiteX0" fmla="*/ 0 w 10371356"/>
              <a:gd name="connsiteY0" fmla="*/ 888050 h 1406737"/>
              <a:gd name="connsiteX1" fmla="*/ 1969742 w 10371356"/>
              <a:gd name="connsiteY1" fmla="*/ 727140 h 1406737"/>
              <a:gd name="connsiteX2" fmla="*/ 5042860 w 10371356"/>
              <a:gd name="connsiteY2" fmla="*/ 1365312 h 1406737"/>
              <a:gd name="connsiteX3" fmla="*/ 7614652 w 10371356"/>
              <a:gd name="connsiteY3" fmla="*/ 638886 h 1406737"/>
              <a:gd name="connsiteX4" fmla="*/ 9327345 w 10371356"/>
              <a:gd name="connsiteY4" fmla="*/ 57459 h 1406737"/>
              <a:gd name="connsiteX5" fmla="*/ 10371356 w 10371356"/>
              <a:gd name="connsiteY5" fmla="*/ 1117400 h 1406737"/>
              <a:gd name="connsiteX0" fmla="*/ 0 w 10371356"/>
              <a:gd name="connsiteY0" fmla="*/ 888050 h 1411673"/>
              <a:gd name="connsiteX1" fmla="*/ 1969742 w 10371356"/>
              <a:gd name="connsiteY1" fmla="*/ 727140 h 1411673"/>
              <a:gd name="connsiteX2" fmla="*/ 5042860 w 10371356"/>
              <a:gd name="connsiteY2" fmla="*/ 1365312 h 1411673"/>
              <a:gd name="connsiteX3" fmla="*/ 7614652 w 10371356"/>
              <a:gd name="connsiteY3" fmla="*/ 638886 h 1411673"/>
              <a:gd name="connsiteX4" fmla="*/ 9327345 w 10371356"/>
              <a:gd name="connsiteY4" fmla="*/ 57459 h 1411673"/>
              <a:gd name="connsiteX5" fmla="*/ 10371356 w 10371356"/>
              <a:gd name="connsiteY5" fmla="*/ 1117400 h 1411673"/>
              <a:gd name="connsiteX0" fmla="*/ 0 w 10371356"/>
              <a:gd name="connsiteY0" fmla="*/ 888050 h 1417058"/>
              <a:gd name="connsiteX1" fmla="*/ 1969742 w 10371356"/>
              <a:gd name="connsiteY1" fmla="*/ 727140 h 1417058"/>
              <a:gd name="connsiteX2" fmla="*/ 5042860 w 10371356"/>
              <a:gd name="connsiteY2" fmla="*/ 1365312 h 1417058"/>
              <a:gd name="connsiteX3" fmla="*/ 7614652 w 10371356"/>
              <a:gd name="connsiteY3" fmla="*/ 638886 h 1417058"/>
              <a:gd name="connsiteX4" fmla="*/ 9327345 w 10371356"/>
              <a:gd name="connsiteY4" fmla="*/ 57459 h 1417058"/>
              <a:gd name="connsiteX5" fmla="*/ 10371356 w 10371356"/>
              <a:gd name="connsiteY5" fmla="*/ 1117400 h 141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71356" h="1417058">
                <a:moveTo>
                  <a:pt x="0" y="888050"/>
                </a:moveTo>
                <a:cubicBezTo>
                  <a:pt x="1825423" y="657477"/>
                  <a:pt x="1164334" y="445755"/>
                  <a:pt x="1969742" y="727140"/>
                </a:cubicBezTo>
                <a:cubicBezTo>
                  <a:pt x="2775150" y="1008525"/>
                  <a:pt x="4195559" y="1593735"/>
                  <a:pt x="5042860" y="1365312"/>
                </a:cubicBezTo>
                <a:cubicBezTo>
                  <a:pt x="5890161" y="1136889"/>
                  <a:pt x="6900571" y="856861"/>
                  <a:pt x="7614652" y="638886"/>
                </a:cubicBezTo>
                <a:cubicBezTo>
                  <a:pt x="8328733" y="420911"/>
                  <a:pt x="8814867" y="-188394"/>
                  <a:pt x="9327345" y="57459"/>
                </a:cubicBezTo>
                <a:cubicBezTo>
                  <a:pt x="9839823" y="303312"/>
                  <a:pt x="9586808" y="182872"/>
                  <a:pt x="10371356" y="111740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2199449" y="2612064"/>
            <a:ext cx="270880" cy="1842210"/>
            <a:chOff x="2199449" y="2612064"/>
            <a:chExt cx="270880" cy="1842210"/>
          </a:xfrm>
        </p:grpSpPr>
        <p:sp>
          <p:nvSpPr>
            <p:cNvPr id="120" name="Right Bracket 119"/>
            <p:cNvSpPr/>
            <p:nvPr/>
          </p:nvSpPr>
          <p:spPr>
            <a:xfrm>
              <a:off x="2199449" y="2612064"/>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Right Bracket 120"/>
            <p:cNvSpPr/>
            <p:nvPr/>
          </p:nvSpPr>
          <p:spPr>
            <a:xfrm>
              <a:off x="2199449" y="3533169"/>
              <a:ext cx="270880" cy="921105"/>
            </a:xfrm>
            <a:prstGeom prst="rightBracket">
              <a:avLst>
                <a:gd name="adj" fmla="val 147718"/>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24" name="Rectangle 123"/>
          <p:cNvSpPr/>
          <p:nvPr/>
        </p:nvSpPr>
        <p:spPr>
          <a:xfrm>
            <a:off x="3259352" y="6305034"/>
            <a:ext cx="6028573" cy="369332"/>
          </a:xfrm>
          <a:prstGeom prst="rect">
            <a:avLst/>
          </a:prstGeom>
        </p:spPr>
        <p:txBody>
          <a:bodyPr wrap="none">
            <a:spAutoFit/>
          </a:bodyPr>
          <a:lstStyle/>
          <a:p>
            <a:pPr algn="ctr"/>
            <a:r>
              <a:rPr lang="en-US" dirty="0"/>
              <a:t>Using </a:t>
            </a:r>
            <a:r>
              <a:rPr lang="en-US" b="1" dirty="0"/>
              <a:t>known data</a:t>
            </a:r>
            <a:r>
              <a:rPr lang="en-US" dirty="0"/>
              <a:t>, develop a </a:t>
            </a:r>
            <a:r>
              <a:rPr lang="en-US" b="1" dirty="0"/>
              <a:t>model</a:t>
            </a:r>
            <a:r>
              <a:rPr lang="en-US" dirty="0"/>
              <a:t> to </a:t>
            </a:r>
            <a:r>
              <a:rPr lang="en-US" b="1" u="sng" dirty="0">
                <a:solidFill>
                  <a:srgbClr val="FF0000"/>
                </a:solidFill>
              </a:rPr>
              <a:t>predict</a:t>
            </a:r>
            <a:r>
              <a:rPr lang="en-US" dirty="0"/>
              <a:t> </a:t>
            </a:r>
            <a:r>
              <a:rPr lang="en-US" b="1" dirty="0"/>
              <a:t>unknown data</a:t>
            </a:r>
            <a:r>
              <a:rPr lang="en-US" dirty="0"/>
              <a:t>.</a:t>
            </a:r>
          </a:p>
        </p:txBody>
      </p:sp>
      <p:grpSp>
        <p:nvGrpSpPr>
          <p:cNvPr id="128" name="Group 127"/>
          <p:cNvGrpSpPr/>
          <p:nvPr/>
        </p:nvGrpSpPr>
        <p:grpSpPr>
          <a:xfrm>
            <a:off x="9467063" y="1654932"/>
            <a:ext cx="2237151" cy="1519326"/>
            <a:chOff x="11781132" y="1785659"/>
            <a:chExt cx="2237151" cy="1519326"/>
          </a:xfrm>
        </p:grpSpPr>
        <p:cxnSp>
          <p:nvCxnSpPr>
            <p:cNvPr id="126" name="Straight Arrow Connector 125"/>
            <p:cNvCxnSpPr/>
            <p:nvPr/>
          </p:nvCxnSpPr>
          <p:spPr>
            <a:xfrm flipV="1">
              <a:off x="12886660" y="1785659"/>
              <a:ext cx="25400" cy="112969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7" name="TextBox 126"/>
            <p:cNvSpPr txBox="1"/>
            <p:nvPr/>
          </p:nvSpPr>
          <p:spPr>
            <a:xfrm>
              <a:off x="11781132" y="2935653"/>
              <a:ext cx="2237151" cy="369332"/>
            </a:xfrm>
            <a:prstGeom prst="rect">
              <a:avLst/>
            </a:prstGeom>
            <a:noFill/>
            <a:ln w="25400">
              <a:solidFill>
                <a:srgbClr val="FF0000"/>
              </a:solidFill>
            </a:ln>
          </p:spPr>
          <p:txBody>
            <a:bodyPr wrap="none" rtlCol="0">
              <a:spAutoFit/>
            </a:bodyPr>
            <a:lstStyle/>
            <a:p>
              <a:r>
                <a:rPr lang="en-US" b="1" dirty="0">
                  <a:solidFill>
                    <a:srgbClr val="FF0000"/>
                  </a:solidFill>
                </a:rPr>
                <a:t>Predict</a:t>
              </a:r>
              <a:r>
                <a:rPr lang="en-US" b="1" dirty="0"/>
                <a:t> 2020 Summer</a:t>
              </a:r>
            </a:p>
          </p:txBody>
        </p:sp>
      </p:grpSp>
    </p:spTree>
    <p:extLst>
      <p:ext uri="{BB962C8B-B14F-4D97-AF65-F5344CB8AC3E}">
        <p14:creationId xmlns:p14="http://schemas.microsoft.com/office/powerpoint/2010/main" val="50802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8"/>
                                        </p:tgtEl>
                                      </p:cBhvr>
                                    </p:animEffect>
                                    <p:set>
                                      <p:cBhvr>
                                        <p:cTn id="7" dur="1" fill="hold">
                                          <p:stCondLst>
                                            <p:cond delay="499"/>
                                          </p:stCondLst>
                                        </p:cTn>
                                        <p:tgtEl>
                                          <p:spTgt spid="9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04"/>
                                        </p:tgtEl>
                                      </p:cBhvr>
                                    </p:animEffect>
                                    <p:set>
                                      <p:cBhvr>
                                        <p:cTn id="10" dur="1" fill="hold">
                                          <p:stCondLst>
                                            <p:cond delay="499"/>
                                          </p:stCondLst>
                                        </p:cTn>
                                        <p:tgtEl>
                                          <p:spTgt spid="10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10"/>
                                        </p:tgtEl>
                                      </p:cBhvr>
                                    </p:animEffect>
                                    <p:set>
                                      <p:cBhvr>
                                        <p:cTn id="13" dur="1" fill="hold">
                                          <p:stCondLst>
                                            <p:cond delay="499"/>
                                          </p:stCondLst>
                                        </p:cTn>
                                        <p:tgtEl>
                                          <p:spTgt spid="110"/>
                                        </p:tgtEl>
                                        <p:attrNameLst>
                                          <p:attrName>style.visibility</p:attrName>
                                        </p:attrNameLst>
                                      </p:cBhvr>
                                      <p:to>
                                        <p:strVal val="hidden"/>
                                      </p:to>
                                    </p:se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2.08333E-7 3.7037E-7 L 0.00273 0.10995 " pathEditMode="relative" rAng="0" ptsTypes="AA">
                                      <p:cBhvr>
                                        <p:cTn id="21" dur="2000" fill="hold"/>
                                        <p:tgtEl>
                                          <p:spTgt spid="116"/>
                                        </p:tgtEl>
                                        <p:attrNameLst>
                                          <p:attrName>ppt_x</p:attrName>
                                          <p:attrName>ppt_y</p:attrName>
                                        </p:attrNameLst>
                                      </p:cBhvr>
                                      <p:rCtr x="130" y="5486"/>
                                    </p:animMotion>
                                  </p:childTnLst>
                                </p:cTn>
                              </p:par>
                              <p:par>
                                <p:cTn id="22" presetID="42" presetClass="path" presetSubtype="0" accel="50000" decel="50000" fill="hold" grpId="0" nodeType="withEffect">
                                  <p:stCondLst>
                                    <p:cond delay="0"/>
                                  </p:stCondLst>
                                  <p:childTnLst>
                                    <p:animMotion origin="layout" path="M -2.08333E-6 2.22222E-6 L -0.00104 -0.16922 " pathEditMode="relative" rAng="0" ptsTypes="AA">
                                      <p:cBhvr>
                                        <p:cTn id="23" dur="2000" fill="hold"/>
                                        <p:tgtEl>
                                          <p:spTgt spid="118"/>
                                        </p:tgtEl>
                                        <p:attrNameLst>
                                          <p:attrName>ppt_x</p:attrName>
                                          <p:attrName>ppt_y</p:attrName>
                                        </p:attrNameLst>
                                      </p:cBhvr>
                                      <p:rCtr x="-52" y="-8472"/>
                                    </p:animMotion>
                                  </p:childTnLst>
                                </p:cTn>
                              </p:par>
                              <p:par>
                                <p:cTn id="24" presetID="42" presetClass="path" presetSubtype="0" accel="50000" decel="50000" fill="hold" nodeType="withEffect">
                                  <p:stCondLst>
                                    <p:cond delay="0"/>
                                  </p:stCondLst>
                                  <p:childTnLst>
                                    <p:animMotion origin="layout" path="M 3.75E-6 3.7037E-6 L 0.39166 0.01481 " pathEditMode="relative" rAng="0" ptsTypes="AA">
                                      <p:cBhvr>
                                        <p:cTn id="25" dur="2000" fill="hold"/>
                                        <p:tgtEl>
                                          <p:spTgt spid="119"/>
                                        </p:tgtEl>
                                        <p:attrNameLst>
                                          <p:attrName>ppt_x</p:attrName>
                                          <p:attrName>ppt_y</p:attrName>
                                        </p:attrNameLst>
                                      </p:cBhvr>
                                      <p:rCtr x="19583" y="741"/>
                                    </p:animMotion>
                                  </p:childTnLst>
                                </p:cTn>
                              </p:par>
                            </p:childTnLst>
                          </p:cTn>
                        </p:par>
                        <p:par>
                          <p:cTn id="26" fill="hold">
                            <p:stCondLst>
                              <p:cond delay="2000"/>
                            </p:stCondLst>
                            <p:childTnLst>
                              <p:par>
                                <p:cTn id="27" presetID="53" presetClass="exit" presetSubtype="32" fill="hold" grpId="1" nodeType="afterEffect">
                                  <p:stCondLst>
                                    <p:cond delay="0"/>
                                  </p:stCondLst>
                                  <p:childTnLst>
                                    <p:anim calcmode="lin" valueType="num">
                                      <p:cBhvr>
                                        <p:cTn id="28" dur="500"/>
                                        <p:tgtEl>
                                          <p:spTgt spid="116"/>
                                        </p:tgtEl>
                                        <p:attrNameLst>
                                          <p:attrName>ppt_w</p:attrName>
                                        </p:attrNameLst>
                                      </p:cBhvr>
                                      <p:tavLst>
                                        <p:tav tm="0">
                                          <p:val>
                                            <p:strVal val="ppt_w"/>
                                          </p:val>
                                        </p:tav>
                                        <p:tav tm="100000">
                                          <p:val>
                                            <p:fltVal val="0"/>
                                          </p:val>
                                        </p:tav>
                                      </p:tavLst>
                                    </p:anim>
                                    <p:anim calcmode="lin" valueType="num">
                                      <p:cBhvr>
                                        <p:cTn id="29" dur="500"/>
                                        <p:tgtEl>
                                          <p:spTgt spid="116"/>
                                        </p:tgtEl>
                                        <p:attrNameLst>
                                          <p:attrName>ppt_h</p:attrName>
                                        </p:attrNameLst>
                                      </p:cBhvr>
                                      <p:tavLst>
                                        <p:tav tm="0">
                                          <p:val>
                                            <p:strVal val="ppt_h"/>
                                          </p:val>
                                        </p:tav>
                                        <p:tav tm="100000">
                                          <p:val>
                                            <p:fltVal val="0"/>
                                          </p:val>
                                        </p:tav>
                                      </p:tavLst>
                                    </p:anim>
                                    <p:animEffect transition="out" filter="fade">
                                      <p:cBhvr>
                                        <p:cTn id="30" dur="500"/>
                                        <p:tgtEl>
                                          <p:spTgt spid="116"/>
                                        </p:tgtEl>
                                      </p:cBhvr>
                                    </p:animEffect>
                                    <p:set>
                                      <p:cBhvr>
                                        <p:cTn id="31" dur="1" fill="hold">
                                          <p:stCondLst>
                                            <p:cond delay="499"/>
                                          </p:stCondLst>
                                        </p:cTn>
                                        <p:tgtEl>
                                          <p:spTgt spid="116"/>
                                        </p:tgtEl>
                                        <p:attrNameLst>
                                          <p:attrName>style.visibility</p:attrName>
                                        </p:attrNameLst>
                                      </p:cBhvr>
                                      <p:to>
                                        <p:strVal val="hidden"/>
                                      </p:to>
                                    </p:set>
                                  </p:childTnLst>
                                </p:cTn>
                              </p:par>
                              <p:par>
                                <p:cTn id="32" presetID="53" presetClass="exit" presetSubtype="32" fill="hold" grpId="1" nodeType="withEffect">
                                  <p:stCondLst>
                                    <p:cond delay="0"/>
                                  </p:stCondLst>
                                  <p:childTnLst>
                                    <p:anim calcmode="lin" valueType="num">
                                      <p:cBhvr>
                                        <p:cTn id="33" dur="500"/>
                                        <p:tgtEl>
                                          <p:spTgt spid="118"/>
                                        </p:tgtEl>
                                        <p:attrNameLst>
                                          <p:attrName>ppt_w</p:attrName>
                                        </p:attrNameLst>
                                      </p:cBhvr>
                                      <p:tavLst>
                                        <p:tav tm="0">
                                          <p:val>
                                            <p:strVal val="ppt_w"/>
                                          </p:val>
                                        </p:tav>
                                        <p:tav tm="100000">
                                          <p:val>
                                            <p:fltVal val="0"/>
                                          </p:val>
                                        </p:tav>
                                      </p:tavLst>
                                    </p:anim>
                                    <p:anim calcmode="lin" valueType="num">
                                      <p:cBhvr>
                                        <p:cTn id="34" dur="500"/>
                                        <p:tgtEl>
                                          <p:spTgt spid="118"/>
                                        </p:tgtEl>
                                        <p:attrNameLst>
                                          <p:attrName>ppt_h</p:attrName>
                                        </p:attrNameLst>
                                      </p:cBhvr>
                                      <p:tavLst>
                                        <p:tav tm="0">
                                          <p:val>
                                            <p:strVal val="ppt_h"/>
                                          </p:val>
                                        </p:tav>
                                        <p:tav tm="100000">
                                          <p:val>
                                            <p:fltVal val="0"/>
                                          </p:val>
                                        </p:tav>
                                      </p:tavLst>
                                    </p:anim>
                                    <p:animEffect transition="out" filter="fade">
                                      <p:cBhvr>
                                        <p:cTn id="35" dur="500"/>
                                        <p:tgtEl>
                                          <p:spTgt spid="118"/>
                                        </p:tgtEl>
                                      </p:cBhvr>
                                    </p:animEffect>
                                    <p:set>
                                      <p:cBhvr>
                                        <p:cTn id="36" dur="1" fill="hold">
                                          <p:stCondLst>
                                            <p:cond delay="499"/>
                                          </p:stCondLst>
                                        </p:cTn>
                                        <p:tgtEl>
                                          <p:spTgt spid="118"/>
                                        </p:tgtEl>
                                        <p:attrNameLst>
                                          <p:attrName>style.visibility</p:attrName>
                                        </p:attrNameLst>
                                      </p:cBhvr>
                                      <p:to>
                                        <p:strVal val="hidden"/>
                                      </p:to>
                                    </p:set>
                                  </p:childTnLst>
                                </p:cTn>
                              </p:par>
                              <p:par>
                                <p:cTn id="37" presetID="53" presetClass="exit" presetSubtype="32" fill="hold" nodeType="withEffect">
                                  <p:stCondLst>
                                    <p:cond delay="0"/>
                                  </p:stCondLst>
                                  <p:childTnLst>
                                    <p:anim calcmode="lin" valueType="num">
                                      <p:cBhvr>
                                        <p:cTn id="38" dur="500"/>
                                        <p:tgtEl>
                                          <p:spTgt spid="119"/>
                                        </p:tgtEl>
                                        <p:attrNameLst>
                                          <p:attrName>ppt_w</p:attrName>
                                        </p:attrNameLst>
                                      </p:cBhvr>
                                      <p:tavLst>
                                        <p:tav tm="0">
                                          <p:val>
                                            <p:strVal val="ppt_w"/>
                                          </p:val>
                                        </p:tav>
                                        <p:tav tm="100000">
                                          <p:val>
                                            <p:fltVal val="0"/>
                                          </p:val>
                                        </p:tav>
                                      </p:tavLst>
                                    </p:anim>
                                    <p:anim calcmode="lin" valueType="num">
                                      <p:cBhvr>
                                        <p:cTn id="39" dur="500"/>
                                        <p:tgtEl>
                                          <p:spTgt spid="119"/>
                                        </p:tgtEl>
                                        <p:attrNameLst>
                                          <p:attrName>ppt_h</p:attrName>
                                        </p:attrNameLst>
                                      </p:cBhvr>
                                      <p:tavLst>
                                        <p:tav tm="0">
                                          <p:val>
                                            <p:strVal val="ppt_h"/>
                                          </p:val>
                                        </p:tav>
                                        <p:tav tm="100000">
                                          <p:val>
                                            <p:fltVal val="0"/>
                                          </p:val>
                                        </p:tav>
                                      </p:tavLst>
                                    </p:anim>
                                    <p:animEffect transition="out" filter="fade">
                                      <p:cBhvr>
                                        <p:cTn id="40" dur="500"/>
                                        <p:tgtEl>
                                          <p:spTgt spid="119"/>
                                        </p:tgtEl>
                                      </p:cBhvr>
                                    </p:animEffect>
                                    <p:set>
                                      <p:cBhvr>
                                        <p:cTn id="41" dur="1" fill="hold">
                                          <p:stCondLst>
                                            <p:cond delay="499"/>
                                          </p:stCondLst>
                                        </p:cTn>
                                        <p:tgtEl>
                                          <p:spTgt spid="119"/>
                                        </p:tgtEl>
                                        <p:attrNameLst>
                                          <p:attrName>style.visibility</p:attrName>
                                        </p:attrNameLst>
                                      </p:cBhvr>
                                      <p:to>
                                        <p:strVal val="hidden"/>
                                      </p:to>
                                    </p:set>
                                  </p:childTnLst>
                                </p:cTn>
                              </p:par>
                              <p:par>
                                <p:cTn id="42" presetID="53" presetClass="exit" presetSubtype="32" fill="hold" grpId="0" nodeType="withEffect">
                                  <p:stCondLst>
                                    <p:cond delay="0"/>
                                  </p:stCondLst>
                                  <p:childTnLst>
                                    <p:anim calcmode="lin" valueType="num">
                                      <p:cBhvr>
                                        <p:cTn id="43" dur="500"/>
                                        <p:tgtEl>
                                          <p:spTgt spid="117"/>
                                        </p:tgtEl>
                                        <p:attrNameLst>
                                          <p:attrName>ppt_w</p:attrName>
                                        </p:attrNameLst>
                                      </p:cBhvr>
                                      <p:tavLst>
                                        <p:tav tm="0">
                                          <p:val>
                                            <p:strVal val="ppt_w"/>
                                          </p:val>
                                        </p:tav>
                                        <p:tav tm="100000">
                                          <p:val>
                                            <p:fltVal val="0"/>
                                          </p:val>
                                        </p:tav>
                                      </p:tavLst>
                                    </p:anim>
                                    <p:anim calcmode="lin" valueType="num">
                                      <p:cBhvr>
                                        <p:cTn id="44" dur="500"/>
                                        <p:tgtEl>
                                          <p:spTgt spid="117"/>
                                        </p:tgtEl>
                                        <p:attrNameLst>
                                          <p:attrName>ppt_h</p:attrName>
                                        </p:attrNameLst>
                                      </p:cBhvr>
                                      <p:tavLst>
                                        <p:tav tm="0">
                                          <p:val>
                                            <p:strVal val="ppt_h"/>
                                          </p:val>
                                        </p:tav>
                                        <p:tav tm="100000">
                                          <p:val>
                                            <p:fltVal val="0"/>
                                          </p:val>
                                        </p:tav>
                                      </p:tavLst>
                                    </p:anim>
                                    <p:animEffect transition="out" filter="fade">
                                      <p:cBhvr>
                                        <p:cTn id="45" dur="500"/>
                                        <p:tgtEl>
                                          <p:spTgt spid="117"/>
                                        </p:tgtEl>
                                      </p:cBhvr>
                                    </p:animEffect>
                                    <p:set>
                                      <p:cBhvr>
                                        <p:cTn id="46" dur="1" fill="hold">
                                          <p:stCondLst>
                                            <p:cond delay="499"/>
                                          </p:stCondLst>
                                        </p:cTn>
                                        <p:tgtEl>
                                          <p:spTgt spid="117"/>
                                        </p:tgtEl>
                                        <p:attrNameLst>
                                          <p:attrName>style.visibility</p:attrName>
                                        </p:attrNameLst>
                                      </p:cBhvr>
                                      <p:to>
                                        <p:strVal val="hidden"/>
                                      </p:to>
                                    </p:set>
                                  </p:childTnLst>
                                </p:cTn>
                              </p:par>
                              <p:par>
                                <p:cTn id="47" presetID="53" presetClass="entr" presetSubtype="16"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anim calcmode="lin" valueType="num">
                                      <p:cBhvr>
                                        <p:cTn id="49" dur="500" fill="hold"/>
                                        <p:tgtEl>
                                          <p:spTgt spid="67"/>
                                        </p:tgtEl>
                                        <p:attrNameLst>
                                          <p:attrName>ppt_w</p:attrName>
                                        </p:attrNameLst>
                                      </p:cBhvr>
                                      <p:tavLst>
                                        <p:tav tm="0">
                                          <p:val>
                                            <p:fltVal val="0"/>
                                          </p:val>
                                        </p:tav>
                                        <p:tav tm="100000">
                                          <p:val>
                                            <p:strVal val="#ppt_w"/>
                                          </p:val>
                                        </p:tav>
                                      </p:tavLst>
                                    </p:anim>
                                    <p:anim calcmode="lin" valueType="num">
                                      <p:cBhvr>
                                        <p:cTn id="50" dur="500" fill="hold"/>
                                        <p:tgtEl>
                                          <p:spTgt spid="67"/>
                                        </p:tgtEl>
                                        <p:attrNameLst>
                                          <p:attrName>ppt_h</p:attrName>
                                        </p:attrNameLst>
                                      </p:cBhvr>
                                      <p:tavLst>
                                        <p:tav tm="0">
                                          <p:val>
                                            <p:fltVal val="0"/>
                                          </p:val>
                                        </p:tav>
                                        <p:tav tm="100000">
                                          <p:val>
                                            <p:strVal val="#ppt_h"/>
                                          </p:val>
                                        </p:tav>
                                      </p:tavLst>
                                    </p:anim>
                                    <p:animEffect transition="in" filter="fade">
                                      <p:cBhvr>
                                        <p:cTn id="51" dur="500"/>
                                        <p:tgtEl>
                                          <p:spTgt spid="67"/>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6" grpId="1" animBg="1"/>
      <p:bldP spid="117" grpId="0" animBg="1"/>
      <p:bldP spid="118" grpId="0" animBg="1"/>
      <p:bldP spid="11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1433447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(Decision Tree)</a:t>
            </a:r>
          </a:p>
        </p:txBody>
      </p:sp>
      <p:graphicFrame>
        <p:nvGraphicFramePr>
          <p:cNvPr id="3" name="Content Placeholder 7"/>
          <p:cNvGraphicFramePr>
            <a:graphicFrameLocks/>
          </p:cNvGraphicFramePr>
          <p:nvPr>
            <p:extLst>
              <p:ext uri="{D42A27DB-BD31-4B8C-83A1-F6EECF244321}">
                <p14:modId xmlns:p14="http://schemas.microsoft.com/office/powerpoint/2010/main" val="1908017592"/>
              </p:ext>
            </p:extLst>
          </p:nvPr>
        </p:nvGraphicFramePr>
        <p:xfrm>
          <a:off x="2292889" y="510540"/>
          <a:ext cx="7606222" cy="64287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8973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EXAMPLE</a:t>
            </a:r>
          </a:p>
        </p:txBody>
      </p:sp>
    </p:spTree>
    <p:extLst>
      <p:ext uri="{BB962C8B-B14F-4D97-AF65-F5344CB8AC3E}">
        <p14:creationId xmlns:p14="http://schemas.microsoft.com/office/powerpoint/2010/main" val="43124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137920" y="1494536"/>
            <a:ext cx="10058400" cy="4455619"/>
            <a:chOff x="1069847" y="2093976"/>
            <a:chExt cx="10058400" cy="4455619"/>
          </a:xfrm>
        </p:grpSpPr>
        <p:sp>
          <p:nvSpPr>
            <p:cNvPr id="28" name="Content Placeholder 6"/>
            <p:cNvSpPr txBox="1">
              <a:spLocks/>
            </p:cNvSpPr>
            <p:nvPr/>
          </p:nvSpPr>
          <p:spPr>
            <a:xfrm>
              <a:off x="1069847" y="2093976"/>
              <a:ext cx="10058400" cy="40507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Classify a news article as (politics, sports, technology, health, …)</a:t>
              </a:r>
              <a:endParaRPr lang="en-US" dirty="0"/>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149443" y="2585457"/>
              <a:ext cx="1899209" cy="1670609"/>
            </a:xfrm>
            <a:prstGeom prst="rect">
              <a:avLst/>
            </a:prstGeom>
          </p:spPr>
        </p:pic>
        <p:pic>
          <p:nvPicPr>
            <p:cNvPr id="30" name="Picture 2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6530" y="4633361"/>
              <a:ext cx="511260" cy="511260"/>
            </a:xfrm>
            <a:prstGeom prst="rect">
              <a:avLst/>
            </a:prstGeom>
            <a:noFill/>
            <a:ln>
              <a:noFill/>
            </a:ln>
          </p:spPr>
        </p:pic>
        <p:cxnSp>
          <p:nvCxnSpPr>
            <p:cNvPr id="31" name="Straight Arrow Connector 30"/>
            <p:cNvCxnSpPr>
              <a:stCxn id="29" idx="2"/>
            </p:cNvCxnSpPr>
            <p:nvPr/>
          </p:nvCxnSpPr>
          <p:spPr>
            <a:xfrm>
              <a:off x="6099048" y="4256066"/>
              <a:ext cx="5190" cy="373599"/>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30" idx="2"/>
            </p:cNvCxnSpPr>
            <p:nvPr/>
          </p:nvCxnSpPr>
          <p:spPr>
            <a:xfrm flipH="1">
              <a:off x="4654378" y="5144621"/>
              <a:ext cx="1507782" cy="893714"/>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3" name="Straight Arrow Connector 32"/>
            <p:cNvCxnSpPr>
              <a:stCxn id="30" idx="2"/>
            </p:cNvCxnSpPr>
            <p:nvPr/>
          </p:nvCxnSpPr>
          <p:spPr>
            <a:xfrm flipH="1">
              <a:off x="5758764" y="5144621"/>
              <a:ext cx="403396" cy="918428"/>
            </a:xfrm>
            <a:prstGeom prst="straightConnector1">
              <a:avLst/>
            </a:prstGeom>
            <a:ln w="12700">
              <a:tailEnd type="triangle" w="lg" len="lg"/>
            </a:ln>
          </p:spPr>
          <p:style>
            <a:lnRef idx="1">
              <a:schemeClr val="dk1"/>
            </a:lnRef>
            <a:fillRef idx="0">
              <a:schemeClr val="dk1"/>
            </a:fillRef>
            <a:effectRef idx="0">
              <a:schemeClr val="dk1"/>
            </a:effectRef>
            <a:fontRef idx="minor">
              <a:schemeClr val="tx1"/>
            </a:fontRef>
          </p:style>
        </p:cxnSp>
        <p:cxnSp>
          <p:nvCxnSpPr>
            <p:cNvPr id="34" name="Straight Arrow Connector 33"/>
            <p:cNvCxnSpPr>
              <a:stCxn id="30" idx="2"/>
            </p:cNvCxnSpPr>
            <p:nvPr/>
          </p:nvCxnSpPr>
          <p:spPr>
            <a:xfrm>
              <a:off x="6162160" y="5156978"/>
              <a:ext cx="914400" cy="914400"/>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30" idx="2"/>
            </p:cNvCxnSpPr>
            <p:nvPr/>
          </p:nvCxnSpPr>
          <p:spPr>
            <a:xfrm>
              <a:off x="6162160" y="5144621"/>
              <a:ext cx="1779116" cy="888555"/>
            </a:xfrm>
            <a:prstGeom prst="straightConnector1">
              <a:avLst/>
            </a:prstGeom>
            <a:ln w="15875">
              <a:tailEnd type="triangle" w="lg" len="lg"/>
            </a:ln>
          </p:spPr>
          <p:style>
            <a:lnRef idx="1">
              <a:schemeClr val="dk1"/>
            </a:lnRef>
            <a:fillRef idx="0">
              <a:schemeClr val="dk1"/>
            </a:fillRef>
            <a:effectRef idx="0">
              <a:schemeClr val="dk1"/>
            </a:effectRef>
            <a:fontRef idx="minor">
              <a:schemeClr val="tx1"/>
            </a:fontRef>
          </p:style>
        </p:cxnSp>
        <p:sp>
          <p:nvSpPr>
            <p:cNvPr id="36" name="TextBox 35"/>
            <p:cNvSpPr txBox="1"/>
            <p:nvPr/>
          </p:nvSpPr>
          <p:spPr>
            <a:xfrm>
              <a:off x="4002832" y="6180263"/>
              <a:ext cx="940835" cy="369332"/>
            </a:xfrm>
            <a:prstGeom prst="rect">
              <a:avLst/>
            </a:prstGeom>
            <a:noFill/>
          </p:spPr>
          <p:txBody>
            <a:bodyPr wrap="none" rtlCol="0">
              <a:spAutoFit/>
            </a:bodyPr>
            <a:lstStyle/>
            <a:p>
              <a:r>
                <a:rPr lang="en-US" dirty="0"/>
                <a:t>Politics</a:t>
              </a:r>
            </a:p>
          </p:txBody>
        </p:sp>
        <p:sp>
          <p:nvSpPr>
            <p:cNvPr id="37" name="TextBox 36"/>
            <p:cNvSpPr txBox="1"/>
            <p:nvPr/>
          </p:nvSpPr>
          <p:spPr>
            <a:xfrm>
              <a:off x="5221325" y="6174234"/>
              <a:ext cx="858184" cy="369332"/>
            </a:xfrm>
            <a:prstGeom prst="rect">
              <a:avLst/>
            </a:prstGeom>
            <a:noFill/>
          </p:spPr>
          <p:txBody>
            <a:bodyPr wrap="none" rtlCol="0">
              <a:spAutoFit/>
            </a:bodyPr>
            <a:lstStyle/>
            <a:p>
              <a:r>
                <a:rPr lang="en-US" dirty="0"/>
                <a:t>Sports</a:t>
              </a:r>
            </a:p>
          </p:txBody>
        </p:sp>
        <p:sp>
          <p:nvSpPr>
            <p:cNvPr id="38" name="TextBox 37"/>
            <p:cNvSpPr txBox="1"/>
            <p:nvPr/>
          </p:nvSpPr>
          <p:spPr>
            <a:xfrm>
              <a:off x="6578234" y="6174234"/>
              <a:ext cx="692562" cy="369332"/>
            </a:xfrm>
            <a:prstGeom prst="rect">
              <a:avLst/>
            </a:prstGeom>
            <a:noFill/>
          </p:spPr>
          <p:txBody>
            <a:bodyPr wrap="none" rtlCol="0">
              <a:spAutoFit/>
            </a:bodyPr>
            <a:lstStyle/>
            <a:p>
              <a:r>
                <a:rPr lang="en-US" dirty="0"/>
                <a:t>Tech</a:t>
              </a:r>
            </a:p>
          </p:txBody>
        </p:sp>
        <p:sp>
          <p:nvSpPr>
            <p:cNvPr id="39" name="TextBox 38"/>
            <p:cNvSpPr txBox="1"/>
            <p:nvPr/>
          </p:nvSpPr>
          <p:spPr>
            <a:xfrm>
              <a:off x="7470858" y="6174234"/>
              <a:ext cx="872355" cy="369332"/>
            </a:xfrm>
            <a:prstGeom prst="rect">
              <a:avLst/>
            </a:prstGeom>
            <a:noFill/>
          </p:spPr>
          <p:txBody>
            <a:bodyPr wrap="none" rtlCol="0">
              <a:spAutoFit/>
            </a:bodyPr>
            <a:lstStyle/>
            <a:p>
              <a:r>
                <a:rPr lang="en-US" dirty="0"/>
                <a:t>Health</a:t>
              </a:r>
            </a:p>
          </p:txBody>
        </p:sp>
      </p:grpSp>
      <p:sp>
        <p:nvSpPr>
          <p:cNvPr id="41" name="Title 40"/>
          <p:cNvSpPr>
            <a:spLocks noGrp="1"/>
          </p:cNvSpPr>
          <p:nvPr>
            <p:ph type="title"/>
          </p:nvPr>
        </p:nvSpPr>
        <p:spPr/>
        <p:txBody>
          <a:bodyPr/>
          <a:lstStyle/>
          <a:p>
            <a:r>
              <a:rPr lang="en-US" dirty="0"/>
              <a:t>Model (Classification)</a:t>
            </a:r>
          </a:p>
        </p:txBody>
      </p:sp>
      <p:sp>
        <p:nvSpPr>
          <p:cNvPr id="42" name="Rectangle 41"/>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spTree>
    <p:extLst>
      <p:ext uri="{BB962C8B-B14F-4D97-AF65-F5344CB8AC3E}">
        <p14:creationId xmlns:p14="http://schemas.microsoft.com/office/powerpoint/2010/main" val="4139254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Microsoft &amp; Machine Learning</a:t>
            </a:r>
          </a:p>
        </p:txBody>
      </p:sp>
      <p:sp>
        <p:nvSpPr>
          <p:cNvPr id="3" name="Rectangle 2"/>
          <p:cNvSpPr/>
          <p:nvPr/>
        </p:nvSpPr>
        <p:spPr bwMode="auto">
          <a:xfrm>
            <a:off x="2756676"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US" sz="1600" dirty="0"/>
              <a:t>Bing maps</a:t>
            </a:r>
            <a:br>
              <a:rPr lang="en-US" sz="1600" dirty="0"/>
            </a:br>
            <a:r>
              <a:rPr lang="en-US" sz="1600" dirty="0"/>
              <a:t>launches</a:t>
            </a:r>
          </a:p>
          <a:p>
            <a:pPr algn="ctr" defTabSz="932472" fontAlgn="base">
              <a:spcBef>
                <a:spcPts val="600"/>
              </a:spcBef>
              <a:spcAft>
                <a:spcPct val="0"/>
              </a:spcAft>
            </a:pPr>
            <a:r>
              <a:rPr lang="en-US" sz="1600" dirty="0">
                <a:solidFill>
                  <a:srgbClr val="002060"/>
                </a:solidFill>
              </a:rPr>
              <a:t/>
            </a:r>
            <a:br>
              <a:rPr lang="en-US" sz="1600" dirty="0">
                <a:solidFill>
                  <a:srgbClr val="002060"/>
                </a:solidFill>
              </a:rPr>
            </a:br>
            <a:r>
              <a:rPr lang="en-US" sz="1600" dirty="0">
                <a:solidFill>
                  <a:srgbClr val="002060"/>
                </a:solidFill>
              </a:rPr>
              <a:t>What’s the best way to home?  </a:t>
            </a:r>
          </a:p>
          <a:p>
            <a:pPr algn="ctr" defTabSz="932472" fontAlgn="base">
              <a:spcBef>
                <a:spcPts val="600"/>
              </a:spcBef>
              <a:spcAft>
                <a:spcPct val="0"/>
              </a:spcAft>
            </a:pPr>
            <a:endParaRPr lang="en-IN" sz="1600" dirty="0"/>
          </a:p>
        </p:txBody>
      </p:sp>
      <p:sp>
        <p:nvSpPr>
          <p:cNvPr id="5" name="Rectangle 4"/>
          <p:cNvSpPr/>
          <p:nvPr/>
        </p:nvSpPr>
        <p:spPr bwMode="auto">
          <a:xfrm>
            <a:off x="6127894"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Kinect launches</a:t>
            </a:r>
          </a:p>
          <a:p>
            <a:pPr algn="ctr" defTabSz="932472" fontAlgn="base">
              <a:spcBef>
                <a:spcPts val="600"/>
              </a:spcBef>
              <a:spcAft>
                <a:spcPct val="0"/>
              </a:spcAft>
            </a:pPr>
            <a:r>
              <a:rPr lang="en-IN" sz="1600" dirty="0">
                <a:solidFill>
                  <a:srgbClr val="002060"/>
                </a:solidFill>
              </a:rPr>
              <a:t/>
            </a:r>
            <a:br>
              <a:rPr lang="en-IN" sz="1600" dirty="0">
                <a:solidFill>
                  <a:srgbClr val="002060"/>
                </a:solidFill>
              </a:rPr>
            </a:br>
            <a:r>
              <a:rPr lang="en-IN" sz="1600" dirty="0">
                <a:solidFill>
                  <a:srgbClr val="002060"/>
                </a:solidFill>
              </a:rPr>
              <a:t>What does that motion “mean”?</a:t>
            </a:r>
          </a:p>
        </p:txBody>
      </p:sp>
      <p:sp>
        <p:nvSpPr>
          <p:cNvPr id="6" name="Rectangle 5"/>
          <p:cNvSpPr/>
          <p:nvPr/>
        </p:nvSpPr>
        <p:spPr bwMode="auto">
          <a:xfrm>
            <a:off x="9499110"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Azure Machine Learning GA</a:t>
            </a:r>
          </a:p>
          <a:p>
            <a:pPr algn="ctr" defTabSz="932472" fontAlgn="base">
              <a:spcBef>
                <a:spcPts val="600"/>
              </a:spcBef>
              <a:spcAft>
                <a:spcPct val="0"/>
              </a:spcAft>
            </a:pPr>
            <a:endParaRPr lang="en-IN" sz="1600" dirty="0">
              <a:solidFill>
                <a:srgbClr val="002060"/>
              </a:solidFill>
            </a:endParaRPr>
          </a:p>
          <a:p>
            <a:pPr algn="ctr" defTabSz="932472" fontAlgn="base">
              <a:spcBef>
                <a:spcPts val="600"/>
              </a:spcBef>
              <a:spcAft>
                <a:spcPct val="0"/>
              </a:spcAft>
            </a:pPr>
            <a:r>
              <a:rPr lang="en-IN" sz="1600" dirty="0">
                <a:solidFill>
                  <a:srgbClr val="002060"/>
                </a:solidFill>
              </a:rPr>
              <a:t>What will happen next? </a:t>
            </a:r>
          </a:p>
        </p:txBody>
      </p:sp>
      <p:sp>
        <p:nvSpPr>
          <p:cNvPr id="7" name="Rectangle 6"/>
          <p:cNvSpPr/>
          <p:nvPr/>
        </p:nvSpPr>
        <p:spPr bwMode="auto">
          <a:xfrm>
            <a:off x="1071067"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a:r>
              <a:rPr lang="en-US" sz="1600" dirty="0"/>
              <a:t> Hotmail launches </a:t>
            </a:r>
          </a:p>
          <a:p>
            <a:pPr algn="ctr"/>
            <a:endParaRPr lang="en-US" sz="1600" dirty="0"/>
          </a:p>
          <a:p>
            <a:pPr algn="ctr"/>
            <a:endParaRPr lang="en-US" sz="1600" dirty="0"/>
          </a:p>
          <a:p>
            <a:pPr algn="ctr"/>
            <a:r>
              <a:rPr lang="en-US" sz="1600" dirty="0">
                <a:solidFill>
                  <a:srgbClr val="002060"/>
                </a:solidFill>
              </a:rPr>
              <a:t>Which email is junk? </a:t>
            </a:r>
          </a:p>
        </p:txBody>
      </p:sp>
      <p:sp>
        <p:nvSpPr>
          <p:cNvPr id="8" name="Rectangle 7"/>
          <p:cNvSpPr/>
          <p:nvPr/>
        </p:nvSpPr>
        <p:spPr bwMode="auto">
          <a:xfrm>
            <a:off x="4442285"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Bing search launches</a:t>
            </a:r>
          </a:p>
          <a:p>
            <a:pPr algn="ctr" defTabSz="932472" fontAlgn="base">
              <a:spcBef>
                <a:spcPts val="600"/>
              </a:spcBef>
              <a:spcAft>
                <a:spcPct val="0"/>
              </a:spcAft>
            </a:pPr>
            <a:r>
              <a:rPr lang="en-IN" sz="1600" dirty="0">
                <a:solidFill>
                  <a:srgbClr val="002060"/>
                </a:solidFill>
              </a:rPr>
              <a:t/>
            </a:r>
            <a:br>
              <a:rPr lang="en-IN" sz="1600" dirty="0">
                <a:solidFill>
                  <a:srgbClr val="002060"/>
                </a:solidFill>
              </a:rPr>
            </a:br>
            <a:r>
              <a:rPr lang="en-IN" sz="1600" dirty="0">
                <a:solidFill>
                  <a:srgbClr val="002060"/>
                </a:solidFill>
              </a:rPr>
              <a:t>Which searches are most relevant? </a:t>
            </a:r>
          </a:p>
        </p:txBody>
      </p:sp>
      <p:sp>
        <p:nvSpPr>
          <p:cNvPr id="9" name="Rectangle 8"/>
          <p:cNvSpPr/>
          <p:nvPr/>
        </p:nvSpPr>
        <p:spPr bwMode="auto">
          <a:xfrm>
            <a:off x="7813503" y="2943111"/>
            <a:ext cx="1463040" cy="16172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73152" rIns="45720" bIns="45720" numCol="1" spcCol="0" rtlCol="0" fromWordArt="0" anchor="t" anchorCtr="0" forceAA="0" compatLnSpc="1">
            <a:prstTxWarp prst="textNoShape">
              <a:avLst/>
            </a:prstTxWarp>
            <a:noAutofit/>
          </a:bodyPr>
          <a:lstStyle/>
          <a:p>
            <a:pPr algn="ctr" defTabSz="932472" fontAlgn="base">
              <a:spcBef>
                <a:spcPts val="600"/>
              </a:spcBef>
              <a:spcAft>
                <a:spcPct val="0"/>
              </a:spcAft>
            </a:pPr>
            <a:r>
              <a:rPr lang="en-IN" sz="1600" dirty="0"/>
              <a:t>Skype Translator launches</a:t>
            </a:r>
          </a:p>
          <a:p>
            <a:pPr algn="ctr" defTabSz="932472" fontAlgn="base">
              <a:spcBef>
                <a:spcPts val="600"/>
              </a:spcBef>
              <a:spcAft>
                <a:spcPct val="0"/>
              </a:spcAft>
            </a:pPr>
            <a:endParaRPr lang="en-IN" sz="1600" dirty="0">
              <a:solidFill>
                <a:srgbClr val="002060"/>
              </a:solidFill>
            </a:endParaRPr>
          </a:p>
          <a:p>
            <a:pPr algn="ctr" defTabSz="932472" fontAlgn="base">
              <a:spcBef>
                <a:spcPts val="600"/>
              </a:spcBef>
              <a:spcAft>
                <a:spcPct val="0"/>
              </a:spcAft>
            </a:pPr>
            <a:r>
              <a:rPr lang="en-IN" sz="1600" dirty="0">
                <a:solidFill>
                  <a:srgbClr val="002060"/>
                </a:solidFill>
              </a:rPr>
              <a:t>What is that person saying?</a:t>
            </a:r>
          </a:p>
        </p:txBody>
      </p:sp>
      <p:sp>
        <p:nvSpPr>
          <p:cNvPr id="13" name="Rectangle 12"/>
          <p:cNvSpPr/>
          <p:nvPr/>
        </p:nvSpPr>
        <p:spPr bwMode="auto">
          <a:xfrm>
            <a:off x="10216914"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4" name="Oval 13"/>
          <p:cNvSpPr/>
          <p:nvPr/>
        </p:nvSpPr>
        <p:spPr bwMode="auto">
          <a:xfrm>
            <a:off x="10165331" y="2883620"/>
            <a:ext cx="130598" cy="11464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5" name="Rectangle 14"/>
          <p:cNvSpPr/>
          <p:nvPr/>
        </p:nvSpPr>
        <p:spPr bwMode="auto">
          <a:xfrm>
            <a:off x="8531306" y="2573604"/>
            <a:ext cx="27432" cy="424331"/>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6" name="Oval 15"/>
          <p:cNvSpPr/>
          <p:nvPr/>
        </p:nvSpPr>
        <p:spPr bwMode="auto">
          <a:xfrm>
            <a:off x="8479723" y="2883620"/>
            <a:ext cx="130598" cy="114643"/>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7" name="Rectangle 16"/>
          <p:cNvSpPr/>
          <p:nvPr/>
        </p:nvSpPr>
        <p:spPr bwMode="auto">
          <a:xfrm>
            <a:off x="6845697"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8" name="Oval 17"/>
          <p:cNvSpPr/>
          <p:nvPr/>
        </p:nvSpPr>
        <p:spPr bwMode="auto">
          <a:xfrm>
            <a:off x="6794114"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19" name="Rectangle 18"/>
          <p:cNvSpPr/>
          <p:nvPr/>
        </p:nvSpPr>
        <p:spPr bwMode="auto">
          <a:xfrm>
            <a:off x="5160088"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0" name="Oval 19"/>
          <p:cNvSpPr/>
          <p:nvPr/>
        </p:nvSpPr>
        <p:spPr bwMode="auto">
          <a:xfrm>
            <a:off x="5108505"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1" name="Rectangle 20"/>
          <p:cNvSpPr/>
          <p:nvPr/>
        </p:nvSpPr>
        <p:spPr bwMode="auto">
          <a:xfrm>
            <a:off x="3474479"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2" name="Oval 21"/>
          <p:cNvSpPr/>
          <p:nvPr/>
        </p:nvSpPr>
        <p:spPr bwMode="auto">
          <a:xfrm>
            <a:off x="3422896"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3" name="Rectangle 22"/>
          <p:cNvSpPr/>
          <p:nvPr/>
        </p:nvSpPr>
        <p:spPr bwMode="auto">
          <a:xfrm>
            <a:off x="1788870" y="2573604"/>
            <a:ext cx="27432" cy="424331"/>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4" name="Oval 23"/>
          <p:cNvSpPr/>
          <p:nvPr/>
        </p:nvSpPr>
        <p:spPr bwMode="auto">
          <a:xfrm>
            <a:off x="1737287" y="2883620"/>
            <a:ext cx="130598" cy="11464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IN" sz="2800" dirty="0">
              <a:solidFill>
                <a:srgbClr val="FFFFFF"/>
              </a:solidFill>
              <a:latin typeface="Segoe UI Light"/>
              <a:ea typeface="Segoe UI" pitchFamily="34" charset="0"/>
              <a:cs typeface="Segoe UI" pitchFamily="34" charset="0"/>
            </a:endParaRPr>
          </a:p>
        </p:txBody>
      </p:sp>
      <p:sp>
        <p:nvSpPr>
          <p:cNvPr id="25" name="Right Arrow 24"/>
          <p:cNvSpPr/>
          <p:nvPr/>
        </p:nvSpPr>
        <p:spPr bwMode="auto">
          <a:xfrm>
            <a:off x="-13063" y="2218286"/>
            <a:ext cx="12205063" cy="326281"/>
          </a:xfrm>
          <a:prstGeom prst="rightArrow">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7997397"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2014</a:t>
            </a:r>
          </a:p>
        </p:txBody>
      </p:sp>
      <p:sp>
        <p:nvSpPr>
          <p:cNvPr id="28" name="Rectangle 27"/>
          <p:cNvSpPr/>
          <p:nvPr/>
        </p:nvSpPr>
        <p:spPr bwMode="auto">
          <a:xfrm>
            <a:off x="4626179"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2009</a:t>
            </a:r>
          </a:p>
        </p:txBody>
      </p:sp>
      <p:sp>
        <p:nvSpPr>
          <p:cNvPr id="29" name="Rectangle 28"/>
          <p:cNvSpPr/>
          <p:nvPr/>
        </p:nvSpPr>
        <p:spPr bwMode="auto">
          <a:xfrm>
            <a:off x="1254961"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1997</a:t>
            </a:r>
          </a:p>
        </p:txBody>
      </p:sp>
      <p:sp>
        <p:nvSpPr>
          <p:cNvPr id="30" name="Rectangle 29"/>
          <p:cNvSpPr/>
          <p:nvPr/>
        </p:nvSpPr>
        <p:spPr bwMode="auto">
          <a:xfrm>
            <a:off x="9683005"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2015</a:t>
            </a:r>
          </a:p>
        </p:txBody>
      </p:sp>
      <p:sp>
        <p:nvSpPr>
          <p:cNvPr id="31" name="Rectangle 30"/>
          <p:cNvSpPr/>
          <p:nvPr/>
        </p:nvSpPr>
        <p:spPr bwMode="auto">
          <a:xfrm>
            <a:off x="6311788"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2010</a:t>
            </a:r>
          </a:p>
        </p:txBody>
      </p:sp>
      <p:sp>
        <p:nvSpPr>
          <p:cNvPr id="32" name="Rectangle 31"/>
          <p:cNvSpPr/>
          <p:nvPr/>
        </p:nvSpPr>
        <p:spPr bwMode="auto">
          <a:xfrm>
            <a:off x="2940570" y="2218286"/>
            <a:ext cx="1095251" cy="365760"/>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dirty="0">
                <a:solidFill>
                  <a:srgbClr val="FFFFFF"/>
                </a:solidFill>
                <a:latin typeface="Segoe UI Light"/>
                <a:ea typeface="Segoe UI" pitchFamily="34" charset="0"/>
                <a:cs typeface="Segoe UI" pitchFamily="34" charset="0"/>
              </a:rPr>
              <a:t>2008</a:t>
            </a:r>
          </a:p>
        </p:txBody>
      </p:sp>
    </p:spTree>
    <p:extLst>
      <p:ext uri="{BB962C8B-B14F-4D97-AF65-F5344CB8AC3E}">
        <p14:creationId xmlns:p14="http://schemas.microsoft.com/office/powerpoint/2010/main" val="620661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21" name="Group 20"/>
          <p:cNvGrpSpPr/>
          <p:nvPr/>
        </p:nvGrpSpPr>
        <p:grpSpPr>
          <a:xfrm>
            <a:off x="4887629" y="1028700"/>
            <a:ext cx="2416742" cy="5144536"/>
            <a:chOff x="4457735" y="1160498"/>
            <a:chExt cx="2416742" cy="5144536"/>
          </a:xfrm>
        </p:grpSpPr>
        <p:pic>
          <p:nvPicPr>
            <p:cNvPr id="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1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1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12" name="TextBox 11"/>
            <p:cNvSpPr txBox="1"/>
            <p:nvPr/>
          </p:nvSpPr>
          <p:spPr>
            <a:xfrm>
              <a:off x="4457735" y="1160498"/>
              <a:ext cx="1377300" cy="369332"/>
            </a:xfrm>
            <a:prstGeom prst="rect">
              <a:avLst/>
            </a:prstGeom>
            <a:noFill/>
          </p:spPr>
          <p:txBody>
            <a:bodyPr wrap="none" rtlCol="0">
              <a:spAutoFit/>
            </a:bodyPr>
            <a:lstStyle/>
            <a:p>
              <a:r>
                <a:rPr lang="en-US" u="sng" dirty="0"/>
                <a:t>Documents</a:t>
              </a:r>
            </a:p>
          </p:txBody>
        </p:sp>
        <p:sp>
          <p:nvSpPr>
            <p:cNvPr id="13" name="TextBox 12"/>
            <p:cNvSpPr txBox="1"/>
            <p:nvPr/>
          </p:nvSpPr>
          <p:spPr>
            <a:xfrm>
              <a:off x="5963074" y="1160498"/>
              <a:ext cx="881973" cy="369332"/>
            </a:xfrm>
            <a:prstGeom prst="rect">
              <a:avLst/>
            </a:prstGeom>
            <a:noFill/>
          </p:spPr>
          <p:txBody>
            <a:bodyPr wrap="none" rtlCol="0">
              <a:spAutoFit/>
            </a:bodyPr>
            <a:lstStyle/>
            <a:p>
              <a:r>
                <a:rPr lang="en-US" u="sng" dirty="0"/>
                <a:t>Labels</a:t>
              </a:r>
            </a:p>
          </p:txBody>
        </p:sp>
        <p:sp>
          <p:nvSpPr>
            <p:cNvPr id="14" name="TextBox 13"/>
            <p:cNvSpPr txBox="1"/>
            <p:nvPr/>
          </p:nvSpPr>
          <p:spPr>
            <a:xfrm>
              <a:off x="6057779" y="1758482"/>
              <a:ext cx="692562" cy="369332"/>
            </a:xfrm>
            <a:prstGeom prst="rect">
              <a:avLst/>
            </a:prstGeom>
            <a:noFill/>
          </p:spPr>
          <p:txBody>
            <a:bodyPr wrap="none" rtlCol="0">
              <a:spAutoFit/>
            </a:bodyPr>
            <a:lstStyle/>
            <a:p>
              <a:r>
                <a:rPr lang="en-US" dirty="0"/>
                <a:t>Tech</a:t>
              </a:r>
            </a:p>
          </p:txBody>
        </p:sp>
        <p:sp>
          <p:nvSpPr>
            <p:cNvPr id="15" name="TextBox 14"/>
            <p:cNvSpPr txBox="1"/>
            <p:nvPr/>
          </p:nvSpPr>
          <p:spPr>
            <a:xfrm>
              <a:off x="5972692" y="2599271"/>
              <a:ext cx="872355" cy="369332"/>
            </a:xfrm>
            <a:prstGeom prst="rect">
              <a:avLst/>
            </a:prstGeom>
            <a:noFill/>
          </p:spPr>
          <p:txBody>
            <a:bodyPr wrap="none" rtlCol="0">
              <a:spAutoFit/>
            </a:bodyPr>
            <a:lstStyle/>
            <a:p>
              <a:pPr algn="ctr"/>
              <a:r>
                <a:rPr lang="en-US" dirty="0"/>
                <a:t>Health</a:t>
              </a:r>
            </a:p>
          </p:txBody>
        </p:sp>
        <p:sp>
          <p:nvSpPr>
            <p:cNvPr id="16" name="TextBox 15"/>
            <p:cNvSpPr txBox="1"/>
            <p:nvPr/>
          </p:nvSpPr>
          <p:spPr>
            <a:xfrm>
              <a:off x="5933642" y="3255394"/>
              <a:ext cx="940835" cy="369332"/>
            </a:xfrm>
            <a:prstGeom prst="rect">
              <a:avLst/>
            </a:prstGeom>
            <a:noFill/>
          </p:spPr>
          <p:txBody>
            <a:bodyPr wrap="none" rtlCol="0">
              <a:spAutoFit/>
            </a:bodyPr>
            <a:lstStyle/>
            <a:p>
              <a:r>
                <a:rPr lang="en-US" dirty="0"/>
                <a:t>Politics</a:t>
              </a:r>
            </a:p>
          </p:txBody>
        </p:sp>
        <p:sp>
          <p:nvSpPr>
            <p:cNvPr id="17" name="TextBox 16"/>
            <p:cNvSpPr txBox="1"/>
            <p:nvPr/>
          </p:nvSpPr>
          <p:spPr>
            <a:xfrm>
              <a:off x="5904212" y="3863288"/>
              <a:ext cx="940835" cy="369332"/>
            </a:xfrm>
            <a:prstGeom prst="rect">
              <a:avLst/>
            </a:prstGeom>
            <a:noFill/>
          </p:spPr>
          <p:txBody>
            <a:bodyPr wrap="none" rtlCol="0">
              <a:spAutoFit/>
            </a:bodyPr>
            <a:lstStyle/>
            <a:p>
              <a:r>
                <a:rPr lang="en-US" dirty="0"/>
                <a:t>Politics</a:t>
              </a:r>
            </a:p>
          </p:txBody>
        </p:sp>
        <p:sp>
          <p:nvSpPr>
            <p:cNvPr id="18" name="TextBox 17"/>
            <p:cNvSpPr txBox="1"/>
            <p:nvPr/>
          </p:nvSpPr>
          <p:spPr>
            <a:xfrm>
              <a:off x="5986863" y="5775482"/>
              <a:ext cx="858184" cy="369332"/>
            </a:xfrm>
            <a:prstGeom prst="rect">
              <a:avLst/>
            </a:prstGeom>
            <a:noFill/>
          </p:spPr>
          <p:txBody>
            <a:bodyPr wrap="none" rtlCol="0">
              <a:spAutoFit/>
            </a:bodyPr>
            <a:lstStyle/>
            <a:p>
              <a:r>
                <a:rPr lang="en-US" dirty="0"/>
                <a:t>Sports</a:t>
              </a:r>
            </a:p>
          </p:txBody>
        </p:sp>
        <p:cxnSp>
          <p:nvCxnSpPr>
            <p:cNvPr id="19" name="Straight Connector 18"/>
            <p:cNvCxnSpPr>
              <a:stCxn id="1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22" name="Rectangular Callout 21"/>
          <p:cNvSpPr/>
          <p:nvPr/>
        </p:nvSpPr>
        <p:spPr>
          <a:xfrm>
            <a:off x="547926" y="3016306"/>
            <a:ext cx="3144417" cy="2030754"/>
          </a:xfrm>
          <a:prstGeom prst="wedgeRectCallout">
            <a:avLst>
              <a:gd name="adj1" fmla="val 95650"/>
              <a:gd name="adj2" fmla="val -350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Documents consist of unstructured text. Machine learning typically assumes a more structured format of examples</a:t>
            </a:r>
          </a:p>
        </p:txBody>
      </p:sp>
      <p:sp>
        <p:nvSpPr>
          <p:cNvPr id="2" name="TextBox 1"/>
          <p:cNvSpPr txBox="1"/>
          <p:nvPr/>
        </p:nvSpPr>
        <p:spPr>
          <a:xfrm>
            <a:off x="547926" y="5298798"/>
            <a:ext cx="3276942" cy="523220"/>
          </a:xfrm>
          <a:prstGeom prst="rect">
            <a:avLst/>
          </a:prstGeom>
          <a:noFill/>
        </p:spPr>
        <p:txBody>
          <a:bodyPr wrap="square" rtlCol="0">
            <a:spAutoFit/>
          </a:bodyPr>
          <a:lstStyle/>
          <a:p>
            <a:r>
              <a:rPr lang="en-US" sz="2800" dirty="0">
                <a:solidFill>
                  <a:srgbClr val="FF0000"/>
                </a:solidFill>
              </a:rPr>
              <a:t>Process the raw data</a:t>
            </a:r>
          </a:p>
        </p:txBody>
      </p:sp>
    </p:spTree>
    <p:extLst>
      <p:ext uri="{BB962C8B-B14F-4D97-AF65-F5344CB8AC3E}">
        <p14:creationId xmlns:p14="http://schemas.microsoft.com/office/powerpoint/2010/main" val="437414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Known data (Training data)</a:t>
            </a:r>
          </a:p>
        </p:txBody>
      </p:sp>
      <p:sp>
        <p:nvSpPr>
          <p:cNvPr id="6" name="Rectangle 5"/>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pic>
        <p:nvPicPr>
          <p:cNvPr id="21" name="Picture 2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163891" y="2253071"/>
            <a:ext cx="4805108" cy="3383781"/>
          </a:xfrm>
          <a:prstGeom prst="rect">
            <a:avLst/>
          </a:prstGeom>
        </p:spPr>
      </p:pic>
      <p:sp>
        <p:nvSpPr>
          <p:cNvPr id="22" name="Right Arrow 21"/>
          <p:cNvSpPr/>
          <p:nvPr/>
        </p:nvSpPr>
        <p:spPr>
          <a:xfrm>
            <a:off x="4727058" y="3636138"/>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Terminator 22"/>
          <p:cNvSpPr/>
          <p:nvPr/>
        </p:nvSpPr>
        <p:spPr>
          <a:xfrm rot="5400000">
            <a:off x="9003629" y="3806012"/>
            <a:ext cx="3511050" cy="301752"/>
          </a:xfrm>
          <a:prstGeom prst="flowChartTerminator">
            <a:avLst/>
          </a:prstGeom>
          <a:noFill/>
          <a:ln w="47625">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0302587" y="1887646"/>
            <a:ext cx="838691" cy="400110"/>
          </a:xfrm>
          <a:prstGeom prst="rect">
            <a:avLst/>
          </a:prstGeom>
          <a:noFill/>
        </p:spPr>
        <p:txBody>
          <a:bodyPr wrap="none" rtlCol="0">
            <a:spAutoFit/>
          </a:bodyPr>
          <a:lstStyle/>
          <a:p>
            <a:r>
              <a:rPr lang="en-US" sz="2000" u="sng" dirty="0"/>
              <a:t>Labels</a:t>
            </a:r>
          </a:p>
        </p:txBody>
      </p:sp>
      <p:sp>
        <p:nvSpPr>
          <p:cNvPr id="25" name="Flowchart: Terminator 24"/>
          <p:cNvSpPr/>
          <p:nvPr/>
        </p:nvSpPr>
        <p:spPr>
          <a:xfrm>
            <a:off x="6149979" y="2726145"/>
            <a:ext cx="4467630" cy="108139"/>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385837" y="1881552"/>
            <a:ext cx="1373325" cy="400110"/>
          </a:xfrm>
          <a:prstGeom prst="rect">
            <a:avLst/>
          </a:prstGeom>
          <a:noFill/>
        </p:spPr>
        <p:txBody>
          <a:bodyPr wrap="none" rtlCol="0">
            <a:spAutoFit/>
          </a:bodyPr>
          <a:lstStyle/>
          <a:p>
            <a:r>
              <a:rPr lang="en-US" sz="2000" u="sng" dirty="0"/>
              <a:t>Documents</a:t>
            </a:r>
          </a:p>
        </p:txBody>
      </p:sp>
      <p:sp>
        <p:nvSpPr>
          <p:cNvPr id="27" name="Rectangle 26"/>
          <p:cNvSpPr/>
          <p:nvPr/>
        </p:nvSpPr>
        <p:spPr>
          <a:xfrm>
            <a:off x="7941547" y="3218555"/>
            <a:ext cx="270587" cy="83975"/>
          </a:xfrm>
          <a:prstGeom prst="rect">
            <a:avLst/>
          </a:prstGeom>
          <a:solidFill>
            <a:schemeClr val="accent1"/>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ular Callout 27"/>
          <p:cNvSpPr/>
          <p:nvPr/>
        </p:nvSpPr>
        <p:spPr>
          <a:xfrm>
            <a:off x="4592316" y="2507866"/>
            <a:ext cx="1146439" cy="612648"/>
          </a:xfrm>
          <a:prstGeom prst="wedgeRectCallout">
            <a:avLst>
              <a:gd name="adj1" fmla="val 237477"/>
              <a:gd name="adj2" fmla="val 731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Feature</a:t>
            </a:r>
          </a:p>
        </p:txBody>
      </p:sp>
      <p:grpSp>
        <p:nvGrpSpPr>
          <p:cNvPr id="31" name="Group 30"/>
          <p:cNvGrpSpPr/>
          <p:nvPr/>
        </p:nvGrpSpPr>
        <p:grpSpPr>
          <a:xfrm>
            <a:off x="581874" y="1028700"/>
            <a:ext cx="2416742" cy="5144536"/>
            <a:chOff x="4457735" y="1160498"/>
            <a:chExt cx="2416742" cy="5144536"/>
          </a:xfrm>
        </p:grpSpPr>
        <p:pic>
          <p:nvPicPr>
            <p:cNvPr id="3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33"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3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3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3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37" name="TextBox 36"/>
            <p:cNvSpPr txBox="1"/>
            <p:nvPr/>
          </p:nvSpPr>
          <p:spPr>
            <a:xfrm>
              <a:off x="4457735" y="1160498"/>
              <a:ext cx="1377300" cy="369332"/>
            </a:xfrm>
            <a:prstGeom prst="rect">
              <a:avLst/>
            </a:prstGeom>
            <a:noFill/>
          </p:spPr>
          <p:txBody>
            <a:bodyPr wrap="none" rtlCol="0">
              <a:spAutoFit/>
            </a:bodyPr>
            <a:lstStyle/>
            <a:p>
              <a:r>
                <a:rPr lang="en-US" u="sng" dirty="0"/>
                <a:t>Documents</a:t>
              </a:r>
            </a:p>
          </p:txBody>
        </p:sp>
        <p:sp>
          <p:nvSpPr>
            <p:cNvPr id="38" name="TextBox 37"/>
            <p:cNvSpPr txBox="1"/>
            <p:nvPr/>
          </p:nvSpPr>
          <p:spPr>
            <a:xfrm>
              <a:off x="5963074" y="1160498"/>
              <a:ext cx="881973" cy="369332"/>
            </a:xfrm>
            <a:prstGeom prst="rect">
              <a:avLst/>
            </a:prstGeom>
            <a:noFill/>
          </p:spPr>
          <p:txBody>
            <a:bodyPr wrap="none" rtlCol="0">
              <a:spAutoFit/>
            </a:bodyPr>
            <a:lstStyle/>
            <a:p>
              <a:r>
                <a:rPr lang="en-US" u="sng" dirty="0"/>
                <a:t>Labels</a:t>
              </a:r>
            </a:p>
          </p:txBody>
        </p:sp>
        <p:sp>
          <p:nvSpPr>
            <p:cNvPr id="39" name="TextBox 38"/>
            <p:cNvSpPr txBox="1"/>
            <p:nvPr/>
          </p:nvSpPr>
          <p:spPr>
            <a:xfrm>
              <a:off x="6057779" y="1758482"/>
              <a:ext cx="692562" cy="369332"/>
            </a:xfrm>
            <a:prstGeom prst="rect">
              <a:avLst/>
            </a:prstGeom>
            <a:noFill/>
          </p:spPr>
          <p:txBody>
            <a:bodyPr wrap="none" rtlCol="0">
              <a:spAutoFit/>
            </a:bodyPr>
            <a:lstStyle/>
            <a:p>
              <a:r>
                <a:rPr lang="en-US" dirty="0"/>
                <a:t>Tech</a:t>
              </a:r>
            </a:p>
          </p:txBody>
        </p:sp>
        <p:sp>
          <p:nvSpPr>
            <p:cNvPr id="40" name="TextBox 39"/>
            <p:cNvSpPr txBox="1"/>
            <p:nvPr/>
          </p:nvSpPr>
          <p:spPr>
            <a:xfrm>
              <a:off x="5972692" y="2599271"/>
              <a:ext cx="872355" cy="369332"/>
            </a:xfrm>
            <a:prstGeom prst="rect">
              <a:avLst/>
            </a:prstGeom>
            <a:noFill/>
          </p:spPr>
          <p:txBody>
            <a:bodyPr wrap="none" rtlCol="0">
              <a:spAutoFit/>
            </a:bodyPr>
            <a:lstStyle/>
            <a:p>
              <a:pPr algn="ctr"/>
              <a:r>
                <a:rPr lang="en-US" dirty="0"/>
                <a:t>Health</a:t>
              </a:r>
            </a:p>
          </p:txBody>
        </p:sp>
        <p:sp>
          <p:nvSpPr>
            <p:cNvPr id="41" name="TextBox 40"/>
            <p:cNvSpPr txBox="1"/>
            <p:nvPr/>
          </p:nvSpPr>
          <p:spPr>
            <a:xfrm>
              <a:off x="5933642" y="3255394"/>
              <a:ext cx="940835" cy="369332"/>
            </a:xfrm>
            <a:prstGeom prst="rect">
              <a:avLst/>
            </a:prstGeom>
            <a:noFill/>
          </p:spPr>
          <p:txBody>
            <a:bodyPr wrap="none" rtlCol="0">
              <a:spAutoFit/>
            </a:bodyPr>
            <a:lstStyle/>
            <a:p>
              <a:r>
                <a:rPr lang="en-US" dirty="0"/>
                <a:t>Politics</a:t>
              </a:r>
            </a:p>
          </p:txBody>
        </p:sp>
        <p:sp>
          <p:nvSpPr>
            <p:cNvPr id="42" name="TextBox 41"/>
            <p:cNvSpPr txBox="1"/>
            <p:nvPr/>
          </p:nvSpPr>
          <p:spPr>
            <a:xfrm>
              <a:off x="5904212" y="3863288"/>
              <a:ext cx="940835" cy="369332"/>
            </a:xfrm>
            <a:prstGeom prst="rect">
              <a:avLst/>
            </a:prstGeom>
            <a:noFill/>
          </p:spPr>
          <p:txBody>
            <a:bodyPr wrap="none" rtlCol="0">
              <a:spAutoFit/>
            </a:bodyPr>
            <a:lstStyle/>
            <a:p>
              <a:r>
                <a:rPr lang="en-US" dirty="0"/>
                <a:t>Politics</a:t>
              </a:r>
            </a:p>
          </p:txBody>
        </p:sp>
        <p:sp>
          <p:nvSpPr>
            <p:cNvPr id="43" name="TextBox 42"/>
            <p:cNvSpPr txBox="1"/>
            <p:nvPr/>
          </p:nvSpPr>
          <p:spPr>
            <a:xfrm>
              <a:off x="5986863" y="5775482"/>
              <a:ext cx="858184" cy="369332"/>
            </a:xfrm>
            <a:prstGeom prst="rect">
              <a:avLst/>
            </a:prstGeom>
            <a:noFill/>
          </p:spPr>
          <p:txBody>
            <a:bodyPr wrap="none" rtlCol="0">
              <a:spAutoFit/>
            </a:bodyPr>
            <a:lstStyle/>
            <a:p>
              <a:r>
                <a:rPr lang="en-US" dirty="0"/>
                <a:t>Sports</a:t>
              </a:r>
            </a:p>
          </p:txBody>
        </p:sp>
        <p:cxnSp>
          <p:nvCxnSpPr>
            <p:cNvPr id="44" name="Straight Connector 43"/>
            <p:cNvCxnSpPr>
              <a:stCxn id="35"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46" name="TextBox 45"/>
          <p:cNvSpPr txBox="1"/>
          <p:nvPr/>
        </p:nvSpPr>
        <p:spPr>
          <a:xfrm>
            <a:off x="3259352" y="1127889"/>
            <a:ext cx="8976732" cy="523220"/>
          </a:xfrm>
          <a:prstGeom prst="rect">
            <a:avLst/>
          </a:prstGeom>
          <a:noFill/>
        </p:spPr>
        <p:txBody>
          <a:bodyPr wrap="square" rtlCol="0">
            <a:spAutoFit/>
          </a:bodyPr>
          <a:lstStyle/>
          <a:p>
            <a:r>
              <a:rPr lang="en-US" sz="2800" dirty="0">
                <a:solidFill>
                  <a:srgbClr val="FF0000"/>
                </a:solidFill>
              </a:rPr>
              <a:t>Process each data instance to represent it as a feature vector</a:t>
            </a:r>
          </a:p>
        </p:txBody>
      </p:sp>
      <p:sp>
        <p:nvSpPr>
          <p:cNvPr id="29" name="Flowchart: Terminator 28"/>
          <p:cNvSpPr/>
          <p:nvPr/>
        </p:nvSpPr>
        <p:spPr>
          <a:xfrm>
            <a:off x="602028" y="1077952"/>
            <a:ext cx="1195019" cy="270828"/>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Terminator 29"/>
          <p:cNvSpPr/>
          <p:nvPr/>
        </p:nvSpPr>
        <p:spPr>
          <a:xfrm>
            <a:off x="1902206" y="1077047"/>
            <a:ext cx="1195019" cy="270828"/>
          </a:xfrm>
          <a:prstGeom prst="flowChartTerminator">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74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ppt_w</p:attrName>
                                        </p:attrNameLst>
                                      </p:cBhvr>
                                      <p:tavLst>
                                        <p:tav tm="0">
                                          <p:val>
                                            <p:fltVal val="0"/>
                                          </p:val>
                                        </p:tav>
                                        <p:tav tm="100000">
                                          <p:val>
                                            <p:strVal val="#ppt_w"/>
                                          </p:val>
                                        </p:tav>
                                      </p:tavLst>
                                    </p:anim>
                                    <p:anim calcmode="lin" valueType="num">
                                      <p:cBhvr>
                                        <p:cTn id="32" dur="500" fill="hold"/>
                                        <p:tgtEl>
                                          <p:spTgt spid="29"/>
                                        </p:tgtEl>
                                        <p:attrNameLst>
                                          <p:attrName>ppt_h</p:attrName>
                                        </p:attrNameLst>
                                      </p:cBhvr>
                                      <p:tavLst>
                                        <p:tav tm="0">
                                          <p:val>
                                            <p:fltVal val="0"/>
                                          </p:val>
                                        </p:tav>
                                        <p:tav tm="100000">
                                          <p:val>
                                            <p:strVal val="#ppt_h"/>
                                          </p:val>
                                        </p:tav>
                                      </p:tavLst>
                                    </p:anim>
                                    <p:animEffect transition="in" filter="fade">
                                      <p:cBhvr>
                                        <p:cTn id="33" dur="500"/>
                                        <p:tgtEl>
                                          <p:spTgt spid="2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5" grpId="0" animBg="1"/>
      <p:bldP spid="26" grpId="0"/>
      <p:bldP spid="27" grpId="0" animBg="1"/>
      <p:bldP spid="28" grpId="0" animBg="1"/>
      <p:bldP spid="46" grpId="0"/>
      <p:bldP spid="29" grpId="0" animBg="1"/>
      <p:bldP spid="3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vector</a:t>
            </a:r>
          </a:p>
        </p:txBody>
      </p:sp>
      <p:grpSp>
        <p:nvGrpSpPr>
          <p:cNvPr id="14" name="Group 13"/>
          <p:cNvGrpSpPr/>
          <p:nvPr/>
        </p:nvGrpSpPr>
        <p:grpSpPr>
          <a:xfrm>
            <a:off x="398213" y="3595283"/>
            <a:ext cx="2294187" cy="2092750"/>
            <a:chOff x="398213" y="3595283"/>
            <a:chExt cx="2294187" cy="2092750"/>
          </a:xfrm>
        </p:grpSpPr>
        <p:grpSp>
          <p:nvGrpSpPr>
            <p:cNvPr id="9" name="Group 8"/>
            <p:cNvGrpSpPr/>
            <p:nvPr/>
          </p:nvGrpSpPr>
          <p:grpSpPr>
            <a:xfrm>
              <a:off x="398213" y="3954244"/>
              <a:ext cx="2294187" cy="1733789"/>
              <a:chOff x="398213" y="3954244"/>
              <a:chExt cx="2294187" cy="1733789"/>
            </a:xfrm>
          </p:grpSpPr>
          <p:sp>
            <p:nvSpPr>
              <p:cNvPr id="4" name="Flowchart: Magnetic Disk 3"/>
              <p:cNvSpPr/>
              <p:nvPr/>
            </p:nvSpPr>
            <p:spPr>
              <a:xfrm>
                <a:off x="398213" y="3954244"/>
                <a:ext cx="1056640" cy="1733789"/>
              </a:xfrm>
              <a:prstGeom prst="flowChartMagneticDisk">
                <a:avLst/>
              </a:prstGeom>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3641" y="4232691"/>
                <a:ext cx="1628759" cy="1391709"/>
              </a:xfrm>
              <a:prstGeom prst="rect">
                <a:avLst/>
              </a:prstGeom>
            </p:spPr>
          </p:pic>
        </p:grpSp>
        <p:sp>
          <p:nvSpPr>
            <p:cNvPr id="11" name="TextBox 10"/>
            <p:cNvSpPr txBox="1"/>
            <p:nvPr/>
          </p:nvSpPr>
          <p:spPr>
            <a:xfrm>
              <a:off x="774681" y="3595283"/>
              <a:ext cx="1298945" cy="369332"/>
            </a:xfrm>
            <a:prstGeom prst="rect">
              <a:avLst/>
            </a:prstGeom>
            <a:noFill/>
          </p:spPr>
          <p:txBody>
            <a:bodyPr wrap="none" rtlCol="0">
              <a:spAutoFit/>
            </a:bodyPr>
            <a:lstStyle/>
            <a:p>
              <a:r>
                <a:rPr lang="en-US" dirty="0"/>
                <a:t>Known data</a:t>
              </a:r>
            </a:p>
          </p:txBody>
        </p:sp>
      </p:grpSp>
      <p:grpSp>
        <p:nvGrpSpPr>
          <p:cNvPr id="20" name="Group 19"/>
          <p:cNvGrpSpPr/>
          <p:nvPr/>
        </p:nvGrpSpPr>
        <p:grpSpPr>
          <a:xfrm>
            <a:off x="965200" y="4917440"/>
            <a:ext cx="1818640" cy="736895"/>
            <a:chOff x="965200" y="4917440"/>
            <a:chExt cx="1818640" cy="736895"/>
          </a:xfrm>
        </p:grpSpPr>
        <p:sp>
          <p:nvSpPr>
            <p:cNvPr id="8" name="Rectangle 7"/>
            <p:cNvSpPr/>
            <p:nvPr/>
          </p:nvSpPr>
          <p:spPr>
            <a:xfrm>
              <a:off x="965200" y="4917440"/>
              <a:ext cx="1818640" cy="21336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19339" y="5315781"/>
              <a:ext cx="1338636" cy="338554"/>
            </a:xfrm>
            <a:prstGeom prst="rect">
              <a:avLst/>
            </a:prstGeom>
            <a:noFill/>
          </p:spPr>
          <p:txBody>
            <a:bodyPr wrap="none" rtlCol="0">
              <a:spAutoFit/>
            </a:bodyPr>
            <a:lstStyle/>
            <a:p>
              <a:r>
                <a:rPr lang="en-US" sz="1600" b="1" dirty="0">
                  <a:solidFill>
                    <a:srgbClr val="FF0000"/>
                  </a:solidFill>
                </a:rPr>
                <a:t>Data instance</a:t>
              </a:r>
            </a:p>
          </p:txBody>
        </p:sp>
        <p:cxnSp>
          <p:nvCxnSpPr>
            <p:cNvPr id="18" name="Straight Arrow Connector 17"/>
            <p:cNvCxnSpPr>
              <a:endCxn id="8" idx="2"/>
            </p:cNvCxnSpPr>
            <p:nvPr/>
          </p:nvCxnSpPr>
          <p:spPr>
            <a:xfrm flipV="1">
              <a:off x="1874519" y="5130800"/>
              <a:ext cx="1" cy="27861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p:cNvSpPr txBox="1"/>
          <p:nvPr/>
        </p:nvSpPr>
        <p:spPr>
          <a:xfrm>
            <a:off x="5360546" y="1485787"/>
            <a:ext cx="710451" cy="584775"/>
          </a:xfrm>
          <a:prstGeom prst="rect">
            <a:avLst/>
          </a:prstGeom>
          <a:noFill/>
        </p:spPr>
        <p:txBody>
          <a:bodyPr wrap="none" rtlCol="0">
            <a:spAutoFit/>
          </a:bodyPr>
          <a:lstStyle/>
          <a:p>
            <a:r>
              <a:rPr lang="en-US" sz="3200" b="1" dirty="0"/>
              <a:t>i.e.</a:t>
            </a:r>
          </a:p>
        </p:txBody>
      </p:sp>
      <p:grpSp>
        <p:nvGrpSpPr>
          <p:cNvPr id="24" name="Group 23"/>
          <p:cNvGrpSpPr/>
          <p:nvPr/>
        </p:nvGrpSpPr>
        <p:grpSpPr>
          <a:xfrm>
            <a:off x="4717142" y="3403273"/>
            <a:ext cx="5796523" cy="563535"/>
            <a:chOff x="4817554" y="2848094"/>
            <a:chExt cx="5796523" cy="563535"/>
          </a:xfrm>
        </p:grpSpPr>
        <p:cxnSp>
          <p:nvCxnSpPr>
            <p:cNvPr id="10" name="Straight Connector 9"/>
            <p:cNvCxnSpPr/>
            <p:nvPr/>
          </p:nvCxnSpPr>
          <p:spPr>
            <a:xfrm>
              <a:off x="9333230" y="3409436"/>
              <a:ext cx="11303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932680" y="3411629"/>
              <a:ext cx="410778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817554" y="2848094"/>
              <a:ext cx="5796523" cy="523220"/>
            </a:xfrm>
            <a:prstGeom prst="rect">
              <a:avLst/>
            </a:prstGeom>
            <a:ln>
              <a:solidFill>
                <a:srgbClr val="FF0000"/>
              </a:solidFill>
            </a:ln>
          </p:spPr>
          <p:txBody>
            <a:bodyPr wrap="none">
              <a:spAutoFit/>
            </a:bodyPr>
            <a:lstStyle/>
            <a:p>
              <a:r>
                <a:rPr lang="en-US" sz="2800" dirty="0"/>
                <a:t>{40, (180, 82), (11,7), 70, …..} : Healthy</a:t>
              </a:r>
            </a:p>
          </p:txBody>
        </p:sp>
      </p:grpSp>
      <p:grpSp>
        <p:nvGrpSpPr>
          <p:cNvPr id="37" name="Group 36"/>
          <p:cNvGrpSpPr/>
          <p:nvPr/>
        </p:nvGrpSpPr>
        <p:grpSpPr>
          <a:xfrm>
            <a:off x="3734839" y="2566907"/>
            <a:ext cx="1306426" cy="907813"/>
            <a:chOff x="4982614" y="2566907"/>
            <a:chExt cx="1306426" cy="907813"/>
          </a:xfrm>
        </p:grpSpPr>
        <p:cxnSp>
          <p:nvCxnSpPr>
            <p:cNvPr id="26" name="Straight Arrow Connector 25"/>
            <p:cNvCxnSpPr/>
            <p:nvPr/>
          </p:nvCxnSpPr>
          <p:spPr>
            <a:xfrm>
              <a:off x="5252720" y="2936240"/>
              <a:ext cx="1036320" cy="5384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982614" y="2566907"/>
              <a:ext cx="540212" cy="369332"/>
            </a:xfrm>
            <a:prstGeom prst="rect">
              <a:avLst/>
            </a:prstGeom>
            <a:noFill/>
          </p:spPr>
          <p:txBody>
            <a:bodyPr wrap="none" rtlCol="0">
              <a:spAutoFit/>
            </a:bodyPr>
            <a:lstStyle/>
            <a:p>
              <a:r>
                <a:rPr lang="en-US" dirty="0"/>
                <a:t>Age</a:t>
              </a:r>
            </a:p>
          </p:txBody>
        </p:sp>
      </p:grpSp>
      <p:grpSp>
        <p:nvGrpSpPr>
          <p:cNvPr id="38" name="Group 37"/>
          <p:cNvGrpSpPr/>
          <p:nvPr/>
        </p:nvGrpSpPr>
        <p:grpSpPr>
          <a:xfrm>
            <a:off x="5368725" y="2527649"/>
            <a:ext cx="1563377" cy="971496"/>
            <a:chOff x="6616500" y="2527649"/>
            <a:chExt cx="1563377" cy="971496"/>
          </a:xfrm>
        </p:grpSpPr>
        <p:cxnSp>
          <p:nvCxnSpPr>
            <p:cNvPr id="28" name="Straight Arrow Connector 27"/>
            <p:cNvCxnSpPr/>
            <p:nvPr/>
          </p:nvCxnSpPr>
          <p:spPr>
            <a:xfrm>
              <a:off x="7352183" y="2855628"/>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616500" y="2527649"/>
              <a:ext cx="1563377" cy="369332"/>
            </a:xfrm>
            <a:prstGeom prst="rect">
              <a:avLst/>
            </a:prstGeom>
            <a:noFill/>
          </p:spPr>
          <p:txBody>
            <a:bodyPr wrap="none" rtlCol="0">
              <a:spAutoFit/>
            </a:bodyPr>
            <a:lstStyle/>
            <a:p>
              <a:r>
                <a:rPr lang="en-US" dirty="0"/>
                <a:t>Height/Weight</a:t>
              </a:r>
            </a:p>
          </p:txBody>
        </p:sp>
      </p:grpSp>
      <p:grpSp>
        <p:nvGrpSpPr>
          <p:cNvPr id="39" name="Group 38"/>
          <p:cNvGrpSpPr/>
          <p:nvPr/>
        </p:nvGrpSpPr>
        <p:grpSpPr>
          <a:xfrm>
            <a:off x="6601690" y="2122140"/>
            <a:ext cx="1586075" cy="1352580"/>
            <a:chOff x="7849465" y="2122140"/>
            <a:chExt cx="1586075" cy="1352580"/>
          </a:xfrm>
        </p:grpSpPr>
        <p:cxnSp>
          <p:nvCxnSpPr>
            <p:cNvPr id="31" name="Straight Arrow Connector 30"/>
            <p:cNvCxnSpPr>
              <a:stCxn id="32" idx="2"/>
            </p:cNvCxnSpPr>
            <p:nvPr/>
          </p:nvCxnSpPr>
          <p:spPr>
            <a:xfrm>
              <a:off x="8642503" y="2491472"/>
              <a:ext cx="3242" cy="983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7849465" y="2122140"/>
              <a:ext cx="1586075" cy="369332"/>
            </a:xfrm>
            <a:prstGeom prst="rect">
              <a:avLst/>
            </a:prstGeom>
            <a:noFill/>
          </p:spPr>
          <p:txBody>
            <a:bodyPr wrap="none" rtlCol="0">
              <a:spAutoFit/>
            </a:bodyPr>
            <a:lstStyle/>
            <a:p>
              <a:r>
                <a:rPr lang="en-US" dirty="0"/>
                <a:t>Blood Pressure</a:t>
              </a:r>
            </a:p>
          </p:txBody>
        </p:sp>
      </p:grpSp>
      <p:grpSp>
        <p:nvGrpSpPr>
          <p:cNvPr id="40" name="Group 39"/>
          <p:cNvGrpSpPr/>
          <p:nvPr/>
        </p:nvGrpSpPr>
        <p:grpSpPr>
          <a:xfrm>
            <a:off x="7529439" y="2549925"/>
            <a:ext cx="1310167" cy="977542"/>
            <a:chOff x="8777214" y="2549925"/>
            <a:chExt cx="1310167" cy="977542"/>
          </a:xfrm>
        </p:grpSpPr>
        <p:cxnSp>
          <p:nvCxnSpPr>
            <p:cNvPr id="34" name="Straight Arrow Connector 33"/>
            <p:cNvCxnSpPr/>
            <p:nvPr/>
          </p:nvCxnSpPr>
          <p:spPr>
            <a:xfrm>
              <a:off x="9432298" y="2883950"/>
              <a:ext cx="3242" cy="64351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77214" y="2549925"/>
              <a:ext cx="1310167" cy="369332"/>
            </a:xfrm>
            <a:prstGeom prst="rect">
              <a:avLst/>
            </a:prstGeom>
            <a:noFill/>
          </p:spPr>
          <p:txBody>
            <a:bodyPr wrap="none" rtlCol="0">
              <a:spAutoFit/>
            </a:bodyPr>
            <a:lstStyle/>
            <a:p>
              <a:r>
                <a:rPr lang="en-US" dirty="0"/>
                <a:t>Hearth Rate</a:t>
              </a:r>
            </a:p>
          </p:txBody>
        </p:sp>
      </p:grpSp>
      <p:grpSp>
        <p:nvGrpSpPr>
          <p:cNvPr id="3" name="Group 2"/>
          <p:cNvGrpSpPr/>
          <p:nvPr/>
        </p:nvGrpSpPr>
        <p:grpSpPr>
          <a:xfrm>
            <a:off x="9455382" y="4000572"/>
            <a:ext cx="691215" cy="1210576"/>
            <a:chOff x="5036769" y="4032440"/>
            <a:chExt cx="691215" cy="1210576"/>
          </a:xfrm>
        </p:grpSpPr>
        <p:cxnSp>
          <p:nvCxnSpPr>
            <p:cNvPr id="33" name="Straight Arrow Connector 32"/>
            <p:cNvCxnSpPr/>
            <p:nvPr/>
          </p:nvCxnSpPr>
          <p:spPr>
            <a:xfrm flipH="1" flipV="1">
              <a:off x="5378369" y="4032440"/>
              <a:ext cx="3256" cy="885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036769" y="4873684"/>
              <a:ext cx="691215" cy="369332"/>
            </a:xfrm>
            <a:prstGeom prst="rect">
              <a:avLst/>
            </a:prstGeom>
            <a:noFill/>
          </p:spPr>
          <p:txBody>
            <a:bodyPr wrap="none" rtlCol="0">
              <a:spAutoFit/>
            </a:bodyPr>
            <a:lstStyle/>
            <a:p>
              <a:r>
                <a:rPr lang="en-US" b="1" dirty="0">
                  <a:solidFill>
                    <a:srgbClr val="FF0000"/>
                  </a:solidFill>
                </a:rPr>
                <a:t>Label</a:t>
              </a:r>
            </a:p>
          </p:txBody>
        </p:sp>
      </p:grpSp>
      <p:grpSp>
        <p:nvGrpSpPr>
          <p:cNvPr id="5" name="Group 4"/>
          <p:cNvGrpSpPr/>
          <p:nvPr/>
        </p:nvGrpSpPr>
        <p:grpSpPr>
          <a:xfrm>
            <a:off x="6405907" y="4011394"/>
            <a:ext cx="1003736" cy="1162199"/>
            <a:chOff x="8405938" y="4073178"/>
            <a:chExt cx="1003736" cy="1162199"/>
          </a:xfrm>
        </p:grpSpPr>
        <p:cxnSp>
          <p:nvCxnSpPr>
            <p:cNvPr id="41" name="Straight Arrow Connector 40"/>
            <p:cNvCxnSpPr/>
            <p:nvPr/>
          </p:nvCxnSpPr>
          <p:spPr>
            <a:xfrm flipV="1">
              <a:off x="8909050" y="4073178"/>
              <a:ext cx="2458" cy="8728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8405938" y="4866045"/>
              <a:ext cx="1003736" cy="369332"/>
            </a:xfrm>
            <a:prstGeom prst="rect">
              <a:avLst/>
            </a:prstGeom>
            <a:noFill/>
          </p:spPr>
          <p:txBody>
            <a:bodyPr wrap="none" rtlCol="0">
              <a:spAutoFit/>
            </a:bodyPr>
            <a:lstStyle/>
            <a:p>
              <a:r>
                <a:rPr lang="en-US" b="1" dirty="0">
                  <a:solidFill>
                    <a:srgbClr val="FF0000"/>
                  </a:solidFill>
                </a:rPr>
                <a:t>Features</a:t>
              </a:r>
            </a:p>
          </p:txBody>
        </p:sp>
      </p:grpSp>
      <p:grpSp>
        <p:nvGrpSpPr>
          <p:cNvPr id="16" name="Group 15"/>
          <p:cNvGrpSpPr/>
          <p:nvPr/>
        </p:nvGrpSpPr>
        <p:grpSpPr>
          <a:xfrm>
            <a:off x="6909018" y="5173879"/>
            <a:ext cx="2887963" cy="767952"/>
            <a:chOff x="5378368" y="5290432"/>
            <a:chExt cx="3530681" cy="767952"/>
          </a:xfrm>
        </p:grpSpPr>
        <p:sp>
          <p:nvSpPr>
            <p:cNvPr id="13" name="Left Brace 12"/>
            <p:cNvSpPr/>
            <p:nvPr/>
          </p:nvSpPr>
          <p:spPr>
            <a:xfrm rot="16200000">
              <a:off x="6976725" y="3692075"/>
              <a:ext cx="333968" cy="353068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p:cNvSpPr txBox="1"/>
            <p:nvPr/>
          </p:nvSpPr>
          <p:spPr>
            <a:xfrm>
              <a:off x="6351537" y="5689052"/>
              <a:ext cx="1584344" cy="369332"/>
            </a:xfrm>
            <a:prstGeom prst="rect">
              <a:avLst/>
            </a:prstGeom>
            <a:noFill/>
          </p:spPr>
          <p:txBody>
            <a:bodyPr wrap="none" rtlCol="0">
              <a:spAutoFit/>
            </a:bodyPr>
            <a:lstStyle/>
            <a:p>
              <a:r>
                <a:rPr lang="en-US" b="1" dirty="0">
                  <a:solidFill>
                    <a:srgbClr val="FF0000"/>
                  </a:solidFill>
                </a:rPr>
                <a:t>Feature Vector</a:t>
              </a:r>
            </a:p>
          </p:txBody>
        </p:sp>
      </p:grpSp>
    </p:spTree>
    <p:extLst>
      <p:ext uri="{BB962C8B-B14F-4D97-AF65-F5344CB8AC3E}">
        <p14:creationId xmlns:p14="http://schemas.microsoft.com/office/powerpoint/2010/main" val="425077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2000" fill="hold"/>
                                        <p:tgtEl>
                                          <p:spTgt spid="24"/>
                                        </p:tgtEl>
                                        <p:attrNameLst>
                                          <p:attrName>ppt_w</p:attrName>
                                        </p:attrNameLst>
                                      </p:cBhvr>
                                      <p:tavLst>
                                        <p:tav tm="0">
                                          <p:val>
                                            <p:fltVal val="0"/>
                                          </p:val>
                                        </p:tav>
                                        <p:tav tm="100000">
                                          <p:val>
                                            <p:strVal val="#ppt_w"/>
                                          </p:val>
                                        </p:tav>
                                      </p:tavLst>
                                    </p:anim>
                                    <p:anim calcmode="lin" valueType="num">
                                      <p:cBhvr>
                                        <p:cTn id="17" dur="2000" fill="hold"/>
                                        <p:tgtEl>
                                          <p:spTgt spid="24"/>
                                        </p:tgtEl>
                                        <p:attrNameLst>
                                          <p:attrName>ppt_h</p:attrName>
                                        </p:attrNameLst>
                                      </p:cBhvr>
                                      <p:tavLst>
                                        <p:tav tm="0">
                                          <p:val>
                                            <p:fltVal val="0"/>
                                          </p:val>
                                        </p:tav>
                                        <p:tav tm="100000">
                                          <p:val>
                                            <p:strVal val="#ppt_h"/>
                                          </p:val>
                                        </p:tav>
                                      </p:tavLst>
                                    </p:anim>
                                    <p:animEffect transition="in" filter="fade">
                                      <p:cBhvr>
                                        <p:cTn id="18" dur="2000"/>
                                        <p:tgtEl>
                                          <p:spTgt spid="24"/>
                                        </p:tgtEl>
                                      </p:cBhvr>
                                    </p:animEffect>
                                  </p:childTnLst>
                                </p:cTn>
                              </p:par>
                              <p:par>
                                <p:cTn id="19" presetID="42" presetClass="path" presetSubtype="0" accel="50000" decel="50000" fill="hold" nodeType="withEffect">
                                  <p:stCondLst>
                                    <p:cond delay="0"/>
                                  </p:stCondLst>
                                  <p:childTnLst>
                                    <p:animMotion origin="layout" path="M -0.47096 0.2044 L 6.25E-7 1.48148E-6 " pathEditMode="relative" rAng="0" ptsTypes="AA">
                                      <p:cBhvr>
                                        <p:cTn id="20" dur="2000" fill="hold"/>
                                        <p:tgtEl>
                                          <p:spTgt spid="24"/>
                                        </p:tgtEl>
                                        <p:attrNameLst>
                                          <p:attrName>ppt_x</p:attrName>
                                          <p:attrName>ppt_y</p:attrName>
                                        </p:attrNameLst>
                                      </p:cBhvr>
                                      <p:rCtr x="23542" y="-10231"/>
                                    </p:animMotion>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500"/>
                                        <p:tgtEl>
                                          <p:spTgt spid="36"/>
                                        </p:tgtEl>
                                      </p:cBhvr>
                                    </p:animEffect>
                                  </p:childTnLst>
                                </p:cTn>
                              </p:par>
                              <p:par>
                                <p:cTn id="41" presetID="10"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fade">
                                      <p:cBhvr>
                                        <p:cTn id="48" dur="500"/>
                                        <p:tgtEl>
                                          <p:spTgt spid="3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 Model</a:t>
            </a:r>
          </a:p>
        </p:txBody>
      </p:sp>
      <p:sp>
        <p:nvSpPr>
          <p:cNvPr id="4" name="Rectangle 3"/>
          <p:cNvSpPr/>
          <p:nvPr/>
        </p:nvSpPr>
        <p:spPr>
          <a:xfrm>
            <a:off x="3259352" y="6305034"/>
            <a:ext cx="6028573" cy="369332"/>
          </a:xfrm>
          <a:prstGeom prst="rect">
            <a:avLst/>
          </a:prstGeom>
        </p:spPr>
        <p:txBody>
          <a:bodyPr wrap="none">
            <a:spAutoFit/>
          </a:bodyPr>
          <a:lstStyle/>
          <a:p>
            <a:pPr algn="ctr"/>
            <a:r>
              <a:rPr lang="en-US" dirty="0">
                <a:solidFill>
                  <a:schemeClr val="bg2">
                    <a:lumMod val="75000"/>
                  </a:schemeClr>
                </a:solidFill>
              </a:rPr>
              <a:t>Using </a:t>
            </a:r>
            <a:r>
              <a:rPr lang="en-US" b="1" dirty="0">
                <a:solidFill>
                  <a:schemeClr val="bg2">
                    <a:lumMod val="75000"/>
                  </a:schemeClr>
                </a:solidFill>
              </a:rPr>
              <a:t>known data</a:t>
            </a:r>
            <a:r>
              <a:rPr lang="en-US" dirty="0">
                <a:solidFill>
                  <a:schemeClr val="bg2">
                    <a:lumMod val="75000"/>
                  </a:schemeClr>
                </a:solidFill>
              </a:rPr>
              <a:t>, develop a </a:t>
            </a:r>
            <a:r>
              <a:rPr lang="en-US" b="1" dirty="0">
                <a:solidFill>
                  <a:schemeClr val="bg2">
                    <a:lumMod val="75000"/>
                  </a:schemeClr>
                </a:solidFill>
              </a:rPr>
              <a:t>model</a:t>
            </a:r>
            <a:r>
              <a:rPr lang="en-US" dirty="0">
                <a:solidFill>
                  <a:schemeClr val="bg2">
                    <a:lumMod val="75000"/>
                  </a:schemeClr>
                </a:solidFill>
              </a:rPr>
              <a:t> to </a:t>
            </a:r>
            <a:r>
              <a:rPr lang="en-US" u="sng" dirty="0">
                <a:solidFill>
                  <a:schemeClr val="bg2">
                    <a:lumMod val="75000"/>
                  </a:schemeClr>
                </a:solidFill>
              </a:rPr>
              <a:t>predict</a:t>
            </a:r>
            <a:r>
              <a:rPr lang="en-US" dirty="0">
                <a:solidFill>
                  <a:schemeClr val="bg2">
                    <a:lumMod val="75000"/>
                  </a:schemeClr>
                </a:solidFill>
              </a:rPr>
              <a:t> </a:t>
            </a:r>
            <a:r>
              <a:rPr lang="en-US" b="1" dirty="0">
                <a:solidFill>
                  <a:schemeClr val="bg2">
                    <a:lumMod val="75000"/>
                  </a:schemeClr>
                </a:solidFill>
              </a:rPr>
              <a:t>unknown data</a:t>
            </a:r>
            <a:r>
              <a:rPr lang="en-US" dirty="0">
                <a:solidFill>
                  <a:schemeClr val="bg2">
                    <a:lumMod val="75000"/>
                  </a:schemeClr>
                </a:solidFill>
              </a:rPr>
              <a:t>.</a:t>
            </a:r>
          </a:p>
        </p:txBody>
      </p:sp>
      <p:grpSp>
        <p:nvGrpSpPr>
          <p:cNvPr id="44" name="Group 43"/>
          <p:cNvGrpSpPr/>
          <p:nvPr/>
        </p:nvGrpSpPr>
        <p:grpSpPr>
          <a:xfrm>
            <a:off x="851029" y="1021112"/>
            <a:ext cx="2119272" cy="5007155"/>
            <a:chOff x="851029" y="1021112"/>
            <a:chExt cx="2119272" cy="5007155"/>
          </a:xfrm>
        </p:grpSpPr>
        <p:grpSp>
          <p:nvGrpSpPr>
            <p:cNvPr id="16" name="Group 15"/>
            <p:cNvGrpSpPr/>
            <p:nvPr/>
          </p:nvGrpSpPr>
          <p:grpSpPr>
            <a:xfrm>
              <a:off x="894106" y="1628075"/>
              <a:ext cx="1747094" cy="4400192"/>
              <a:chOff x="4457735" y="1160498"/>
              <a:chExt cx="2463628" cy="5144536"/>
            </a:xfrm>
          </p:grpSpPr>
          <p:pic>
            <p:nvPicPr>
              <p:cNvPr id="17"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1749279"/>
                <a:ext cx="784158" cy="689772"/>
              </a:xfrm>
              <a:prstGeom prst="rect">
                <a:avLst/>
              </a:prstGeom>
            </p:spPr>
          </p:pic>
          <p:pic>
            <p:nvPicPr>
              <p:cNvPr id="18"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2439051"/>
                <a:ext cx="784158" cy="689772"/>
              </a:xfrm>
              <a:prstGeom prst="rect">
                <a:avLst/>
              </a:prstGeom>
            </p:spPr>
          </p:pic>
          <p:pic>
            <p:nvPicPr>
              <p:cNvPr id="19"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128823"/>
                <a:ext cx="784158" cy="689772"/>
              </a:xfrm>
              <a:prstGeom prst="rect">
                <a:avLst/>
              </a:prstGeom>
            </p:spPr>
          </p:pic>
          <p:pic>
            <p:nvPicPr>
              <p:cNvPr id="20"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3818595"/>
                <a:ext cx="784158" cy="689772"/>
              </a:xfrm>
              <a:prstGeom prst="rect">
                <a:avLst/>
              </a:prstGeom>
            </p:spPr>
          </p:pic>
          <p:pic>
            <p:nvPicPr>
              <p:cNvPr id="21" name="Content Placeholder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754306" y="5615262"/>
                <a:ext cx="784158" cy="689772"/>
              </a:xfrm>
              <a:prstGeom prst="rect">
                <a:avLst/>
              </a:prstGeom>
            </p:spPr>
          </p:pic>
          <p:sp>
            <p:nvSpPr>
              <p:cNvPr id="22" name="TextBox 21"/>
              <p:cNvSpPr txBox="1"/>
              <p:nvPr/>
            </p:nvSpPr>
            <p:spPr>
              <a:xfrm>
                <a:off x="4457735" y="1160498"/>
                <a:ext cx="1433480" cy="359841"/>
              </a:xfrm>
              <a:prstGeom prst="rect">
                <a:avLst/>
              </a:prstGeom>
              <a:noFill/>
            </p:spPr>
            <p:txBody>
              <a:bodyPr wrap="none" rtlCol="0">
                <a:spAutoFit/>
              </a:bodyPr>
              <a:lstStyle/>
              <a:p>
                <a:r>
                  <a:rPr lang="en-US" sz="1400" u="sng" dirty="0"/>
                  <a:t>Documents</a:t>
                </a:r>
              </a:p>
            </p:txBody>
          </p:sp>
          <p:sp>
            <p:nvSpPr>
              <p:cNvPr id="23" name="TextBox 22"/>
              <p:cNvSpPr txBox="1"/>
              <p:nvPr/>
            </p:nvSpPr>
            <p:spPr>
              <a:xfrm>
                <a:off x="5963074" y="1160498"/>
                <a:ext cx="906889" cy="359841"/>
              </a:xfrm>
              <a:prstGeom prst="rect">
                <a:avLst/>
              </a:prstGeom>
              <a:noFill/>
            </p:spPr>
            <p:txBody>
              <a:bodyPr wrap="none" rtlCol="0">
                <a:spAutoFit/>
              </a:bodyPr>
              <a:lstStyle/>
              <a:p>
                <a:r>
                  <a:rPr lang="en-US" sz="1400" u="sng" dirty="0"/>
                  <a:t>Labels</a:t>
                </a:r>
              </a:p>
            </p:txBody>
          </p:sp>
          <p:sp>
            <p:nvSpPr>
              <p:cNvPr id="24" name="TextBox 23"/>
              <p:cNvSpPr txBox="1"/>
              <p:nvPr/>
            </p:nvSpPr>
            <p:spPr>
              <a:xfrm>
                <a:off x="6057780" y="1758482"/>
                <a:ext cx="728405" cy="359841"/>
              </a:xfrm>
              <a:prstGeom prst="rect">
                <a:avLst/>
              </a:prstGeom>
              <a:noFill/>
            </p:spPr>
            <p:txBody>
              <a:bodyPr wrap="none" rtlCol="0">
                <a:spAutoFit/>
              </a:bodyPr>
              <a:lstStyle/>
              <a:p>
                <a:r>
                  <a:rPr lang="en-US" sz="1400" dirty="0"/>
                  <a:t>Tech</a:t>
                </a:r>
              </a:p>
            </p:txBody>
          </p:sp>
          <p:sp>
            <p:nvSpPr>
              <p:cNvPr id="25" name="TextBox 24"/>
              <p:cNvSpPr txBox="1"/>
              <p:nvPr/>
            </p:nvSpPr>
            <p:spPr>
              <a:xfrm>
                <a:off x="5936213" y="2599271"/>
                <a:ext cx="945316" cy="359841"/>
              </a:xfrm>
              <a:prstGeom prst="rect">
                <a:avLst/>
              </a:prstGeom>
              <a:noFill/>
            </p:spPr>
            <p:txBody>
              <a:bodyPr wrap="none" rtlCol="0">
                <a:spAutoFit/>
              </a:bodyPr>
              <a:lstStyle/>
              <a:p>
                <a:pPr algn="ctr"/>
                <a:r>
                  <a:rPr lang="en-US" sz="1400" dirty="0"/>
                  <a:t>Health</a:t>
                </a:r>
              </a:p>
            </p:txBody>
          </p:sp>
          <p:sp>
            <p:nvSpPr>
              <p:cNvPr id="26" name="TextBox 25"/>
              <p:cNvSpPr txBox="1"/>
              <p:nvPr/>
            </p:nvSpPr>
            <p:spPr>
              <a:xfrm>
                <a:off x="5933641" y="3255394"/>
                <a:ext cx="987722" cy="359841"/>
              </a:xfrm>
              <a:prstGeom prst="rect">
                <a:avLst/>
              </a:prstGeom>
              <a:noFill/>
            </p:spPr>
            <p:txBody>
              <a:bodyPr wrap="none" rtlCol="0">
                <a:spAutoFit/>
              </a:bodyPr>
              <a:lstStyle/>
              <a:p>
                <a:r>
                  <a:rPr lang="en-US" sz="1400" dirty="0"/>
                  <a:t>Politics</a:t>
                </a:r>
              </a:p>
            </p:txBody>
          </p:sp>
          <p:sp>
            <p:nvSpPr>
              <p:cNvPr id="27" name="TextBox 26"/>
              <p:cNvSpPr txBox="1"/>
              <p:nvPr/>
            </p:nvSpPr>
            <p:spPr>
              <a:xfrm>
                <a:off x="5904212" y="3863289"/>
                <a:ext cx="987722" cy="359841"/>
              </a:xfrm>
              <a:prstGeom prst="rect">
                <a:avLst/>
              </a:prstGeom>
              <a:noFill/>
            </p:spPr>
            <p:txBody>
              <a:bodyPr wrap="none" rtlCol="0">
                <a:spAutoFit/>
              </a:bodyPr>
              <a:lstStyle/>
              <a:p>
                <a:r>
                  <a:rPr lang="en-US" sz="1400" dirty="0"/>
                  <a:t>Politics</a:t>
                </a:r>
              </a:p>
            </p:txBody>
          </p:sp>
          <p:sp>
            <p:nvSpPr>
              <p:cNvPr id="28" name="TextBox 27"/>
              <p:cNvSpPr txBox="1"/>
              <p:nvPr/>
            </p:nvSpPr>
            <p:spPr>
              <a:xfrm>
                <a:off x="5986863" y="5775482"/>
                <a:ext cx="915931" cy="359841"/>
              </a:xfrm>
              <a:prstGeom prst="rect">
                <a:avLst/>
              </a:prstGeom>
              <a:noFill/>
            </p:spPr>
            <p:txBody>
              <a:bodyPr wrap="none" rtlCol="0">
                <a:spAutoFit/>
              </a:bodyPr>
              <a:lstStyle/>
              <a:p>
                <a:r>
                  <a:rPr lang="en-US" sz="1400" dirty="0"/>
                  <a:t>Sports</a:t>
                </a:r>
              </a:p>
            </p:txBody>
          </p:sp>
          <p:cxnSp>
            <p:nvCxnSpPr>
              <p:cNvPr id="29" name="Straight Connector 28"/>
              <p:cNvCxnSpPr>
                <a:stCxn id="20" idx="2"/>
              </p:cNvCxnSpPr>
              <p:nvPr/>
            </p:nvCxnSpPr>
            <p:spPr>
              <a:xfrm>
                <a:off x="5146385"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a:xfrm>
                <a:off x="6372382" y="4508367"/>
                <a:ext cx="0" cy="1010480"/>
              </a:xfrm>
              <a:prstGeom prst="line">
                <a:avLst/>
              </a:prstGeom>
              <a:ln w="19050">
                <a:prstDash val="dash"/>
              </a:ln>
            </p:spPr>
            <p:style>
              <a:lnRef idx="1">
                <a:schemeClr val="dk1"/>
              </a:lnRef>
              <a:fillRef idx="0">
                <a:schemeClr val="dk1"/>
              </a:fillRef>
              <a:effectRef idx="0">
                <a:schemeClr val="dk1"/>
              </a:effectRef>
              <a:fontRef idx="minor">
                <a:schemeClr val="tx1"/>
              </a:fontRef>
            </p:style>
          </p:cxnSp>
        </p:grpSp>
        <p:sp>
          <p:nvSpPr>
            <p:cNvPr id="31" name="TextBox 30"/>
            <p:cNvSpPr txBox="1"/>
            <p:nvPr/>
          </p:nvSpPr>
          <p:spPr>
            <a:xfrm>
              <a:off x="851029" y="1021112"/>
              <a:ext cx="2119272" cy="523220"/>
            </a:xfrm>
            <a:prstGeom prst="rect">
              <a:avLst/>
            </a:prstGeom>
            <a:noFill/>
          </p:spPr>
          <p:txBody>
            <a:bodyPr wrap="square" rtlCol="0">
              <a:spAutoFit/>
            </a:bodyPr>
            <a:lstStyle/>
            <a:p>
              <a:r>
                <a:rPr lang="en-US" sz="2800" dirty="0">
                  <a:solidFill>
                    <a:srgbClr val="FF0000"/>
                  </a:solidFill>
                </a:rPr>
                <a:t>Training data</a:t>
              </a:r>
            </a:p>
          </p:txBody>
        </p:sp>
      </p:grpSp>
      <p:grpSp>
        <p:nvGrpSpPr>
          <p:cNvPr id="48" name="Group 47"/>
          <p:cNvGrpSpPr/>
          <p:nvPr/>
        </p:nvGrpSpPr>
        <p:grpSpPr>
          <a:xfrm>
            <a:off x="3476276" y="2924138"/>
            <a:ext cx="2332619" cy="1869627"/>
            <a:chOff x="3476276" y="2924138"/>
            <a:chExt cx="2332619" cy="1869627"/>
          </a:xfrm>
        </p:grpSpPr>
        <p:sp>
          <p:nvSpPr>
            <p:cNvPr id="10" name="Right Arrow 9"/>
            <p:cNvSpPr/>
            <p:nvPr/>
          </p:nvSpPr>
          <p:spPr>
            <a:xfrm>
              <a:off x="3476276" y="2924138"/>
              <a:ext cx="2332619"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4059264" y="3408770"/>
              <a:ext cx="1141424" cy="1384995"/>
            </a:xfrm>
            <a:prstGeom prst="rect">
              <a:avLst/>
            </a:prstGeom>
            <a:noFill/>
          </p:spPr>
          <p:txBody>
            <a:bodyPr wrap="square" rtlCol="0">
              <a:spAutoFit/>
            </a:bodyPr>
            <a:lstStyle/>
            <a:p>
              <a:pPr algn="ctr"/>
              <a:r>
                <a:rPr lang="en-US" sz="2800" dirty="0">
                  <a:solidFill>
                    <a:srgbClr val="FF0000"/>
                  </a:solidFill>
                </a:rPr>
                <a:t>Train the Model</a:t>
              </a:r>
            </a:p>
          </p:txBody>
        </p:sp>
      </p:grpSp>
      <p:grpSp>
        <p:nvGrpSpPr>
          <p:cNvPr id="47" name="Group 46"/>
          <p:cNvGrpSpPr/>
          <p:nvPr/>
        </p:nvGrpSpPr>
        <p:grpSpPr>
          <a:xfrm>
            <a:off x="851029" y="1610707"/>
            <a:ext cx="3540312" cy="4272404"/>
            <a:chOff x="851029" y="1610707"/>
            <a:chExt cx="3540312" cy="4272404"/>
          </a:xfrm>
        </p:grpSpPr>
        <p:grpSp>
          <p:nvGrpSpPr>
            <p:cNvPr id="39" name="Group 38"/>
            <p:cNvGrpSpPr/>
            <p:nvPr/>
          </p:nvGrpSpPr>
          <p:grpSpPr>
            <a:xfrm>
              <a:off x="851029" y="1610707"/>
              <a:ext cx="3540312" cy="369332"/>
              <a:chOff x="851029" y="1610707"/>
              <a:chExt cx="3540312" cy="369332"/>
            </a:xfrm>
          </p:grpSpPr>
          <p:sp>
            <p:nvSpPr>
              <p:cNvPr id="37" name="Rectangle 36"/>
              <p:cNvSpPr/>
              <p:nvPr/>
            </p:nvSpPr>
            <p:spPr>
              <a:xfrm>
                <a:off x="851029" y="1648758"/>
                <a:ext cx="1881020" cy="2932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718447" y="1610707"/>
                <a:ext cx="1672894" cy="369332"/>
              </a:xfrm>
              <a:prstGeom prst="rect">
                <a:avLst/>
              </a:prstGeom>
              <a:noFill/>
            </p:spPr>
            <p:txBody>
              <a:bodyPr wrap="none" rtlCol="0">
                <a:spAutoFit/>
              </a:bodyPr>
              <a:lstStyle/>
              <a:p>
                <a:r>
                  <a:rPr lang="en-US" b="1" dirty="0">
                    <a:solidFill>
                      <a:srgbClr val="FF0000"/>
                    </a:solidFill>
                  </a:rPr>
                  <a:t>Feature Vectors</a:t>
                </a:r>
              </a:p>
            </p:txBody>
          </p:sp>
        </p:grpSp>
        <p:cxnSp>
          <p:nvCxnSpPr>
            <p:cNvPr id="40" name="Straight Connector 39"/>
            <p:cNvCxnSpPr/>
            <p:nvPr/>
          </p:nvCxnSpPr>
          <p:spPr>
            <a:xfrm>
              <a:off x="880106" y="2028615"/>
              <a:ext cx="0" cy="3854496"/>
            </a:xfrm>
            <a:prstGeom prst="line">
              <a:avLst/>
            </a:prstGeom>
            <a:ln w="19050">
              <a:solidFill>
                <a:srgbClr val="FF0000"/>
              </a:solidFill>
              <a:prstDash val="dash"/>
            </a:ln>
          </p:spPr>
          <p:style>
            <a:lnRef idx="1">
              <a:schemeClr val="dk1"/>
            </a:lnRef>
            <a:fillRef idx="0">
              <a:schemeClr val="dk1"/>
            </a:fillRef>
            <a:effectRef idx="0">
              <a:schemeClr val="dk1"/>
            </a:effectRef>
            <a:fontRef idx="minor">
              <a:schemeClr val="tx1"/>
            </a:fontRef>
          </p:style>
        </p:cxnSp>
      </p:grpSp>
      <p:sp>
        <p:nvSpPr>
          <p:cNvPr id="43" name="U-Turn Arrow 42"/>
          <p:cNvSpPr/>
          <p:nvPr/>
        </p:nvSpPr>
        <p:spPr>
          <a:xfrm rot="10800000">
            <a:off x="4215159" y="3727645"/>
            <a:ext cx="6066263" cy="2377138"/>
          </a:xfrm>
          <a:prstGeom prst="uturnArrow">
            <a:avLst>
              <a:gd name="adj1" fmla="val 14348"/>
              <a:gd name="adj2" fmla="val 21951"/>
              <a:gd name="adj3" fmla="val 19485"/>
              <a:gd name="adj4" fmla="val 41050"/>
              <a:gd name="adj5" fmla="val 5011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3" name="Group 52"/>
          <p:cNvGrpSpPr/>
          <p:nvPr/>
        </p:nvGrpSpPr>
        <p:grpSpPr>
          <a:xfrm>
            <a:off x="6143154" y="1000854"/>
            <a:ext cx="2776890" cy="4664650"/>
            <a:chOff x="6143154" y="1000854"/>
            <a:chExt cx="2776890" cy="4664650"/>
          </a:xfrm>
        </p:grpSpPr>
        <p:sp>
          <p:nvSpPr>
            <p:cNvPr id="32" name="TextBox 31"/>
            <p:cNvSpPr txBox="1"/>
            <p:nvPr/>
          </p:nvSpPr>
          <p:spPr>
            <a:xfrm>
              <a:off x="6806231" y="1000854"/>
              <a:ext cx="1408116" cy="954107"/>
            </a:xfrm>
            <a:prstGeom prst="rect">
              <a:avLst/>
            </a:prstGeom>
            <a:noFill/>
          </p:spPr>
          <p:txBody>
            <a:bodyPr wrap="square" rtlCol="0">
              <a:spAutoFit/>
            </a:bodyPr>
            <a:lstStyle/>
            <a:p>
              <a:pPr algn="ctr"/>
              <a:r>
                <a:rPr lang="en-US" sz="2800" dirty="0">
                  <a:solidFill>
                    <a:srgbClr val="FF0000"/>
                  </a:solidFill>
                </a:rPr>
                <a:t>Base </a:t>
              </a:r>
              <a:r>
                <a:rPr lang="en-US" sz="2800" b="1" dirty="0">
                  <a:solidFill>
                    <a:srgbClr val="FF0000"/>
                  </a:solidFill>
                </a:rPr>
                <a:t>Model</a:t>
              </a:r>
            </a:p>
          </p:txBody>
        </p:sp>
        <p:pic>
          <p:nvPicPr>
            <p:cNvPr id="52" name="Picture 51" descr="Brain, Head, Science, Human, Biology, Scheme, Profile"/>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6143154" y="1900230"/>
              <a:ext cx="2776890" cy="3765274"/>
            </a:xfrm>
            <a:prstGeom prst="rect">
              <a:avLst/>
            </a:prstGeom>
          </p:spPr>
        </p:pic>
        <p:pic>
          <p:nvPicPr>
            <p:cNvPr id="6" name="Picture 5" descr="Gears, Cogs, Engineering, Work, Gearwheel, Cogwheel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85672" y="2063018"/>
              <a:ext cx="1284090" cy="1340648"/>
            </a:xfrm>
            <a:prstGeom prst="rect">
              <a:avLst/>
            </a:prstGeom>
          </p:spPr>
        </p:pic>
      </p:grpSp>
      <p:grpSp>
        <p:nvGrpSpPr>
          <p:cNvPr id="46" name="Group 45"/>
          <p:cNvGrpSpPr/>
          <p:nvPr/>
        </p:nvGrpSpPr>
        <p:grpSpPr>
          <a:xfrm>
            <a:off x="8169762" y="1655369"/>
            <a:ext cx="2678277" cy="1337394"/>
            <a:chOff x="8368464" y="3079468"/>
            <a:chExt cx="2678277" cy="1337394"/>
          </a:xfrm>
        </p:grpSpPr>
        <p:sp>
          <p:nvSpPr>
            <p:cNvPr id="42" name="TextBox 41"/>
            <p:cNvSpPr txBox="1"/>
            <p:nvPr/>
          </p:nvSpPr>
          <p:spPr>
            <a:xfrm>
              <a:off x="8987271" y="3462755"/>
              <a:ext cx="2059470" cy="954107"/>
            </a:xfrm>
            <a:prstGeom prst="rect">
              <a:avLst/>
            </a:prstGeom>
            <a:noFill/>
          </p:spPr>
          <p:txBody>
            <a:bodyPr wrap="square" rtlCol="0">
              <a:spAutoFit/>
            </a:bodyPr>
            <a:lstStyle/>
            <a:p>
              <a:pPr algn="ctr"/>
              <a:r>
                <a:rPr lang="en-US" sz="2800" dirty="0">
                  <a:solidFill>
                    <a:srgbClr val="FF0000"/>
                  </a:solidFill>
                </a:rPr>
                <a:t>Adjust</a:t>
              </a:r>
            </a:p>
            <a:p>
              <a:pPr algn="ctr"/>
              <a:r>
                <a:rPr lang="en-US" sz="2800" dirty="0">
                  <a:solidFill>
                    <a:srgbClr val="FF0000"/>
                  </a:solidFill>
                </a:rPr>
                <a:t>Parameters</a:t>
              </a:r>
            </a:p>
          </p:txBody>
        </p:sp>
        <p:pic>
          <p:nvPicPr>
            <p:cNvPr id="34" name="Picture 33"/>
            <p:cNvPicPr>
              <a:picLocks noChangeAspect="1"/>
            </p:cNvPicPr>
            <p:nvPr/>
          </p:nvPicPr>
          <p:blipFill rotWithShape="1">
            <a:blip r:embed="rId5">
              <a:extLst>
                <a:ext uri="{28A0092B-C50C-407E-A947-70E740481C1C}">
                  <a14:useLocalDpi xmlns:a14="http://schemas.microsoft.com/office/drawing/2010/main" val="0"/>
                </a:ext>
              </a:extLst>
            </a:blip>
            <a:srcRect b="19653"/>
            <a:stretch/>
          </p:blipFill>
          <p:spPr>
            <a:xfrm>
              <a:off x="8368464" y="3079468"/>
              <a:ext cx="1182043" cy="835766"/>
            </a:xfrm>
            <a:prstGeom prst="rect">
              <a:avLst/>
            </a:prstGeom>
          </p:spPr>
        </p:pic>
      </p:grpSp>
      <p:pic>
        <p:nvPicPr>
          <p:cNvPr id="50" name="Picture 49" descr="Gehirn, Anatomie, Menschliche, Wissenschaft, Gesundheit"/>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1049999">
            <a:off x="6522815" y="2051776"/>
            <a:ext cx="2009802" cy="1444545"/>
          </a:xfrm>
          <a:prstGeom prst="rect">
            <a:avLst/>
          </a:prstGeom>
        </p:spPr>
      </p:pic>
    </p:spTree>
    <p:extLst>
      <p:ext uri="{BB962C8B-B14F-4D97-AF65-F5344CB8AC3E}">
        <p14:creationId xmlns:p14="http://schemas.microsoft.com/office/powerpoint/2010/main" val="8461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repeatCount="3000"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heel(1)">
                                      <p:cBhvr>
                                        <p:cTn id="32" dur="500"/>
                                        <p:tgtEl>
                                          <p:spTgt spid="43"/>
                                        </p:tgtEl>
                                      </p:cBhvr>
                                    </p:animEffect>
                                  </p:childTnLst>
                                </p:cTn>
                              </p:par>
                              <p:par>
                                <p:cTn id="33" presetID="53" presetClass="entr" presetSubtype="16" repeatCount="300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p:cTn id="35" dur="500" fill="hold"/>
                                        <p:tgtEl>
                                          <p:spTgt spid="48"/>
                                        </p:tgtEl>
                                        <p:attrNameLst>
                                          <p:attrName>ppt_w</p:attrName>
                                        </p:attrNameLst>
                                      </p:cBhvr>
                                      <p:tavLst>
                                        <p:tav tm="0">
                                          <p:val>
                                            <p:fltVal val="0"/>
                                          </p:val>
                                        </p:tav>
                                        <p:tav tm="100000">
                                          <p:val>
                                            <p:strVal val="#ppt_w"/>
                                          </p:val>
                                        </p:tav>
                                      </p:tavLst>
                                    </p:anim>
                                    <p:anim calcmode="lin" valueType="num">
                                      <p:cBhvr>
                                        <p:cTn id="36" dur="500" fill="hold"/>
                                        <p:tgtEl>
                                          <p:spTgt spid="48"/>
                                        </p:tgtEl>
                                        <p:attrNameLst>
                                          <p:attrName>ppt_h</p:attrName>
                                        </p:attrNameLst>
                                      </p:cBhvr>
                                      <p:tavLst>
                                        <p:tav tm="0">
                                          <p:val>
                                            <p:fltVal val="0"/>
                                          </p:val>
                                        </p:tav>
                                        <p:tav tm="100000">
                                          <p:val>
                                            <p:strVal val="#ppt_h"/>
                                          </p:val>
                                        </p:tav>
                                      </p:tavLst>
                                    </p:anim>
                                    <p:animEffect transition="in" filter="fade">
                                      <p:cBhvr>
                                        <p:cTn id="37" dur="500"/>
                                        <p:tgtEl>
                                          <p:spTgt spid="48"/>
                                        </p:tgtEl>
                                      </p:cBhvr>
                                    </p:animEffect>
                                  </p:childTnLst>
                                </p:cTn>
                              </p:par>
                              <p:par>
                                <p:cTn id="38" presetID="53" presetClass="entr" presetSubtype="16" repeatCount="3000" fill="hold" nodeType="withEffect">
                                  <p:stCondLst>
                                    <p:cond delay="0"/>
                                  </p:stCondLst>
                                  <p:childTnLst>
                                    <p:set>
                                      <p:cBhvr>
                                        <p:cTn id="39" dur="1" fill="hold">
                                          <p:stCondLst>
                                            <p:cond delay="0"/>
                                          </p:stCondLst>
                                        </p:cTn>
                                        <p:tgtEl>
                                          <p:spTgt spid="46"/>
                                        </p:tgtEl>
                                        <p:attrNameLst>
                                          <p:attrName>style.visibility</p:attrName>
                                        </p:attrNameLst>
                                      </p:cBhvr>
                                      <p:to>
                                        <p:strVal val="visible"/>
                                      </p:to>
                                    </p:set>
                                    <p:anim calcmode="lin" valueType="num">
                                      <p:cBhvr>
                                        <p:cTn id="40" dur="500" fill="hold"/>
                                        <p:tgtEl>
                                          <p:spTgt spid="46"/>
                                        </p:tgtEl>
                                        <p:attrNameLst>
                                          <p:attrName>ppt_w</p:attrName>
                                        </p:attrNameLst>
                                      </p:cBhvr>
                                      <p:tavLst>
                                        <p:tav tm="0">
                                          <p:val>
                                            <p:fltVal val="0"/>
                                          </p:val>
                                        </p:tav>
                                        <p:tav tm="100000">
                                          <p:val>
                                            <p:strVal val="#ppt_w"/>
                                          </p:val>
                                        </p:tav>
                                      </p:tavLst>
                                    </p:anim>
                                    <p:anim calcmode="lin" valueType="num">
                                      <p:cBhvr>
                                        <p:cTn id="41" dur="500" fill="hold"/>
                                        <p:tgtEl>
                                          <p:spTgt spid="46"/>
                                        </p:tgtEl>
                                        <p:attrNameLst>
                                          <p:attrName>ppt_h</p:attrName>
                                        </p:attrNameLst>
                                      </p:cBhvr>
                                      <p:tavLst>
                                        <p:tav tm="0">
                                          <p:val>
                                            <p:fltVal val="0"/>
                                          </p:val>
                                        </p:tav>
                                        <p:tav tm="100000">
                                          <p:val>
                                            <p:strVal val="#ppt_h"/>
                                          </p:val>
                                        </p:tav>
                                      </p:tavLst>
                                    </p:anim>
                                    <p:animEffect transition="in" filter="fade">
                                      <p:cBhvr>
                                        <p:cTn id="42" dur="500"/>
                                        <p:tgtEl>
                                          <p:spTgt spid="46"/>
                                        </p:tgtEl>
                                      </p:cBhvr>
                                    </p:animEffect>
                                  </p:childTnLst>
                                </p:cTn>
                              </p:par>
                              <p:par>
                                <p:cTn id="43" presetID="53" presetClass="entr" presetSubtype="16"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anim calcmode="lin" valueType="num">
                                      <p:cBhvr>
                                        <p:cTn id="45" dur="2000" fill="hold"/>
                                        <p:tgtEl>
                                          <p:spTgt spid="50"/>
                                        </p:tgtEl>
                                        <p:attrNameLst>
                                          <p:attrName>ppt_w</p:attrName>
                                        </p:attrNameLst>
                                      </p:cBhvr>
                                      <p:tavLst>
                                        <p:tav tm="0">
                                          <p:val>
                                            <p:fltVal val="0"/>
                                          </p:val>
                                        </p:tav>
                                        <p:tav tm="100000">
                                          <p:val>
                                            <p:strVal val="#ppt_w"/>
                                          </p:val>
                                        </p:tav>
                                      </p:tavLst>
                                    </p:anim>
                                    <p:anim calcmode="lin" valueType="num">
                                      <p:cBhvr>
                                        <p:cTn id="46" dur="2000" fill="hold"/>
                                        <p:tgtEl>
                                          <p:spTgt spid="50"/>
                                        </p:tgtEl>
                                        <p:attrNameLst>
                                          <p:attrName>ppt_h</p:attrName>
                                        </p:attrNameLst>
                                      </p:cBhvr>
                                      <p:tavLst>
                                        <p:tav tm="0">
                                          <p:val>
                                            <p:fltVal val="0"/>
                                          </p:val>
                                        </p:tav>
                                        <p:tav tm="100000">
                                          <p:val>
                                            <p:strVal val="#ppt_h"/>
                                          </p:val>
                                        </p:tav>
                                      </p:tavLst>
                                    </p:anim>
                                    <p:animEffect transition="in" filter="fade">
                                      <p:cBhvr>
                                        <p:cTn id="47" dur="2000"/>
                                        <p:tgtEl>
                                          <p:spTgt spid="50"/>
                                        </p:tgtEl>
                                      </p:cBhvr>
                                    </p:animEffect>
                                  </p:childTnLst>
                                </p:cTn>
                              </p:par>
                            </p:childTnLst>
                          </p:cTn>
                        </p:par>
                        <p:par>
                          <p:cTn id="48" fill="hold">
                            <p:stCondLst>
                              <p:cond delay="2000"/>
                            </p:stCondLst>
                            <p:childTnLst>
                              <p:par>
                                <p:cTn id="49" presetID="26" presetClass="emph" presetSubtype="0" repeatCount="2000" fill="hold" nodeType="afterEffect">
                                  <p:stCondLst>
                                    <p:cond delay="0"/>
                                  </p:stCondLst>
                                  <p:childTnLst>
                                    <p:animEffect transition="out" filter="fade">
                                      <p:cBhvr>
                                        <p:cTn id="50" dur="500" tmFilter="0, 0; .2, .5; .8, .5; 1, 0"/>
                                        <p:tgtEl>
                                          <p:spTgt spid="50"/>
                                        </p:tgtEl>
                                      </p:cBhvr>
                                    </p:animEffect>
                                    <p:animScale>
                                      <p:cBhvr>
                                        <p:cTn id="51" dur="250" autoRev="1" fill="hold"/>
                                        <p:tgtEl>
                                          <p:spTgt spid="5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Model’s Performance</a:t>
            </a:r>
          </a:p>
        </p:txBody>
      </p:sp>
      <p:grpSp>
        <p:nvGrpSpPr>
          <p:cNvPr id="113" name="Group 112"/>
          <p:cNvGrpSpPr/>
          <p:nvPr/>
        </p:nvGrpSpPr>
        <p:grpSpPr>
          <a:xfrm>
            <a:off x="219836" y="1264560"/>
            <a:ext cx="2812180" cy="4620457"/>
            <a:chOff x="320195" y="1264560"/>
            <a:chExt cx="2812180" cy="4620457"/>
          </a:xfrm>
        </p:grpSpPr>
        <p:sp>
          <p:nvSpPr>
            <p:cNvPr id="5" name="TextBox 4"/>
            <p:cNvSpPr txBox="1"/>
            <p:nvPr/>
          </p:nvSpPr>
          <p:spPr>
            <a:xfrm>
              <a:off x="320195" y="1264560"/>
              <a:ext cx="2812180" cy="369332"/>
            </a:xfrm>
            <a:prstGeom prst="rect">
              <a:avLst/>
            </a:prstGeom>
            <a:noFill/>
          </p:spPr>
          <p:txBody>
            <a:bodyPr wrap="none" rtlCol="0">
              <a:spAutoFit/>
            </a:bodyPr>
            <a:lstStyle/>
            <a:p>
              <a:r>
                <a:rPr lang="en-US" dirty="0"/>
                <a:t>Known data with </a:t>
              </a:r>
              <a:r>
                <a:rPr lang="en-US" b="1" dirty="0">
                  <a:solidFill>
                    <a:srgbClr val="FF0000"/>
                  </a:solidFill>
                </a:rPr>
                <a:t>true labels</a:t>
              </a:r>
            </a:p>
          </p:txBody>
        </p:sp>
        <p:grpSp>
          <p:nvGrpSpPr>
            <p:cNvPr id="15" name="Group 14"/>
            <p:cNvGrpSpPr/>
            <p:nvPr/>
          </p:nvGrpSpPr>
          <p:grpSpPr>
            <a:xfrm>
              <a:off x="331468" y="1685769"/>
              <a:ext cx="2388198" cy="4199248"/>
              <a:chOff x="511942" y="2491884"/>
              <a:chExt cx="2388198" cy="4199248"/>
            </a:xfrm>
          </p:grpSpPr>
          <p:pic>
            <p:nvPicPr>
              <p:cNvPr id="1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1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1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1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20" name="TextBox 19"/>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21" name="TextBox 20"/>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22" name="TextBox 21"/>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23" name="TextBox 22"/>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24" name="TextBox 23"/>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25" name="Straight Connector 24"/>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2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27" name="Straight Connector 26"/>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28" name="Flowchart: Alternate Process 27"/>
              <p:cNvSpPr/>
              <p:nvPr/>
            </p:nvSpPr>
            <p:spPr>
              <a:xfrm>
                <a:off x="511942"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62" name="Group 61"/>
          <p:cNvGrpSpPr/>
          <p:nvPr/>
        </p:nvGrpSpPr>
        <p:grpSpPr>
          <a:xfrm>
            <a:off x="5284976" y="995885"/>
            <a:ext cx="461896" cy="2372383"/>
            <a:chOff x="6774092" y="2540559"/>
            <a:chExt cx="817581" cy="4199248"/>
          </a:xfrm>
        </p:grpSpPr>
        <p:sp>
          <p:nvSpPr>
            <p:cNvPr id="63" name="Flowchart: Alternate Process 62"/>
            <p:cNvSpPr/>
            <p:nvPr/>
          </p:nvSpPr>
          <p:spPr>
            <a:xfrm>
              <a:off x="6774092" y="2540559"/>
              <a:ext cx="817581"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2" y="2846016"/>
              <a:ext cx="416098" cy="366014"/>
            </a:xfrm>
            <a:prstGeom prst="rect">
              <a:avLst/>
            </a:prstGeom>
          </p:spPr>
        </p:pic>
        <p:pic>
          <p:nvPicPr>
            <p:cNvPr id="65"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337244"/>
              <a:ext cx="416098" cy="366014"/>
            </a:xfrm>
            <a:prstGeom prst="rect">
              <a:avLst/>
            </a:prstGeom>
          </p:spPr>
        </p:pic>
        <p:pic>
          <p:nvPicPr>
            <p:cNvPr id="66"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60141" y="3821356"/>
              <a:ext cx="416098" cy="366014"/>
            </a:xfrm>
            <a:prstGeom prst="rect">
              <a:avLst/>
            </a:prstGeom>
          </p:spPr>
        </p:pic>
        <p:pic>
          <p:nvPicPr>
            <p:cNvPr id="67"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85356" y="4247727"/>
              <a:ext cx="416098" cy="366014"/>
            </a:xfrm>
            <a:prstGeom prst="rect">
              <a:avLst/>
            </a:prstGeom>
          </p:spPr>
        </p:pic>
        <p:pic>
          <p:nvPicPr>
            <p:cNvPr id="68"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08986" y="5991085"/>
              <a:ext cx="416098" cy="366014"/>
            </a:xfrm>
            <a:prstGeom prst="rect">
              <a:avLst/>
            </a:prstGeom>
          </p:spPr>
        </p:pic>
        <p:cxnSp>
          <p:nvCxnSpPr>
            <p:cNvPr id="69" name="Straight Connector 68"/>
            <p:cNvCxnSpPr/>
            <p:nvPr/>
          </p:nvCxnSpPr>
          <p:spPr>
            <a:xfrm>
              <a:off x="7202151" y="4661052"/>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grpSp>
      <p:grpSp>
        <p:nvGrpSpPr>
          <p:cNvPr id="101" name="Group 100"/>
          <p:cNvGrpSpPr/>
          <p:nvPr/>
        </p:nvGrpSpPr>
        <p:grpSpPr>
          <a:xfrm>
            <a:off x="5783821" y="982656"/>
            <a:ext cx="737455" cy="2372383"/>
            <a:chOff x="5926868" y="1007821"/>
            <a:chExt cx="737455" cy="2372383"/>
          </a:xfrm>
        </p:grpSpPr>
        <p:sp>
          <p:nvSpPr>
            <p:cNvPr id="71" name="TextBox 70"/>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72" name="TextBox 71"/>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73" name="TextBox 72"/>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74" name="TextBox 73"/>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75" name="TextBox 74"/>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76" name="Straight Connector 75"/>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77" name="Flowchart: Alternate Process 76"/>
            <p:cNvSpPr/>
            <p:nvPr/>
          </p:nvSpPr>
          <p:spPr>
            <a:xfrm>
              <a:off x="5926868" y="1007821"/>
              <a:ext cx="737455" cy="2372383"/>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4" name="Group 113"/>
          <p:cNvGrpSpPr/>
          <p:nvPr/>
        </p:nvGrpSpPr>
        <p:grpSpPr>
          <a:xfrm>
            <a:off x="2867988" y="3755005"/>
            <a:ext cx="3738475" cy="2773852"/>
            <a:chOff x="2867988" y="3755005"/>
            <a:chExt cx="3738475" cy="2773852"/>
          </a:xfrm>
        </p:grpSpPr>
        <p:grpSp>
          <p:nvGrpSpPr>
            <p:cNvPr id="48" name="Group 47"/>
            <p:cNvGrpSpPr/>
            <p:nvPr/>
          </p:nvGrpSpPr>
          <p:grpSpPr>
            <a:xfrm>
              <a:off x="5230416" y="4109308"/>
              <a:ext cx="1376047" cy="2419549"/>
              <a:chOff x="712660" y="2491884"/>
              <a:chExt cx="2388198" cy="4199248"/>
            </a:xfrm>
          </p:grpSpPr>
          <p:pic>
            <p:nvPicPr>
              <p:cNvPr id="4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7" y="2910163"/>
                <a:ext cx="416098" cy="366014"/>
              </a:xfrm>
              <a:prstGeom prst="rect">
                <a:avLst/>
              </a:prstGeom>
            </p:spPr>
          </p:pic>
          <p:pic>
            <p:nvPicPr>
              <p:cNvPr id="50"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401391"/>
                <a:ext cx="416098" cy="366014"/>
              </a:xfrm>
              <a:prstGeom prst="rect">
                <a:avLst/>
              </a:prstGeom>
            </p:spPr>
          </p:pic>
          <p:pic>
            <p:nvPicPr>
              <p:cNvPr id="51"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01496" y="3885503"/>
                <a:ext cx="416098" cy="366014"/>
              </a:xfrm>
              <a:prstGeom prst="rect">
                <a:avLst/>
              </a:prstGeom>
            </p:spPr>
          </p:pic>
          <p:pic>
            <p:nvPicPr>
              <p:cNvPr id="52"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6711" y="4311874"/>
                <a:ext cx="416098" cy="366014"/>
              </a:xfrm>
              <a:prstGeom prst="rect">
                <a:avLst/>
              </a:prstGeom>
            </p:spPr>
          </p:pic>
          <p:sp>
            <p:nvSpPr>
              <p:cNvPr id="53" name="TextBox 52"/>
              <p:cNvSpPr txBox="1"/>
              <p:nvPr/>
            </p:nvSpPr>
            <p:spPr>
              <a:xfrm>
                <a:off x="2256974" y="2907920"/>
                <a:ext cx="498855" cy="261610"/>
              </a:xfrm>
              <a:prstGeom prst="rect">
                <a:avLst/>
              </a:prstGeom>
              <a:noFill/>
            </p:spPr>
            <p:txBody>
              <a:bodyPr wrap="none" rtlCol="0">
                <a:spAutoFit/>
              </a:bodyPr>
              <a:lstStyle/>
              <a:p>
                <a:r>
                  <a:rPr lang="en-US" sz="1100" dirty="0"/>
                  <a:t>Tech</a:t>
                </a:r>
              </a:p>
            </p:txBody>
          </p:sp>
          <p:sp>
            <p:nvSpPr>
              <p:cNvPr id="54" name="TextBox 53"/>
              <p:cNvSpPr txBox="1"/>
              <p:nvPr/>
            </p:nvSpPr>
            <p:spPr>
              <a:xfrm>
                <a:off x="2204074" y="3401391"/>
                <a:ext cx="604653" cy="261610"/>
              </a:xfrm>
              <a:prstGeom prst="rect">
                <a:avLst/>
              </a:prstGeom>
              <a:noFill/>
            </p:spPr>
            <p:txBody>
              <a:bodyPr wrap="none" rtlCol="0">
                <a:spAutoFit/>
              </a:bodyPr>
              <a:lstStyle/>
              <a:p>
                <a:pPr algn="ctr"/>
                <a:r>
                  <a:rPr lang="en-US" sz="1100" dirty="0"/>
                  <a:t>Health</a:t>
                </a:r>
              </a:p>
            </p:txBody>
          </p:sp>
          <p:sp>
            <p:nvSpPr>
              <p:cNvPr id="55" name="TextBox 54"/>
              <p:cNvSpPr txBox="1"/>
              <p:nvPr/>
            </p:nvSpPr>
            <p:spPr>
              <a:xfrm>
                <a:off x="2180830" y="3899544"/>
                <a:ext cx="651140" cy="261610"/>
              </a:xfrm>
              <a:prstGeom prst="rect">
                <a:avLst/>
              </a:prstGeom>
              <a:noFill/>
            </p:spPr>
            <p:txBody>
              <a:bodyPr wrap="none" rtlCol="0">
                <a:spAutoFit/>
              </a:bodyPr>
              <a:lstStyle/>
              <a:p>
                <a:r>
                  <a:rPr lang="en-US" sz="1100" dirty="0"/>
                  <a:t>Politics</a:t>
                </a:r>
              </a:p>
            </p:txBody>
          </p:sp>
          <p:sp>
            <p:nvSpPr>
              <p:cNvPr id="56" name="TextBox 55"/>
              <p:cNvSpPr txBox="1"/>
              <p:nvPr/>
            </p:nvSpPr>
            <p:spPr>
              <a:xfrm>
                <a:off x="2180830" y="4311874"/>
                <a:ext cx="651140" cy="261610"/>
              </a:xfrm>
              <a:prstGeom prst="rect">
                <a:avLst/>
              </a:prstGeom>
              <a:noFill/>
            </p:spPr>
            <p:txBody>
              <a:bodyPr wrap="none" rtlCol="0">
                <a:spAutoFit/>
              </a:bodyPr>
              <a:lstStyle/>
              <a:p>
                <a:r>
                  <a:rPr lang="en-US" sz="1100" dirty="0"/>
                  <a:t>Politics</a:t>
                </a:r>
              </a:p>
            </p:txBody>
          </p:sp>
          <p:sp>
            <p:nvSpPr>
              <p:cNvPr id="57" name="TextBox 56"/>
              <p:cNvSpPr txBox="1"/>
              <p:nvPr/>
            </p:nvSpPr>
            <p:spPr>
              <a:xfrm>
                <a:off x="2259392" y="6055232"/>
                <a:ext cx="595035" cy="261610"/>
              </a:xfrm>
              <a:prstGeom prst="rect">
                <a:avLst/>
              </a:prstGeom>
              <a:noFill/>
            </p:spPr>
            <p:txBody>
              <a:bodyPr wrap="none" rtlCol="0">
                <a:spAutoFit/>
              </a:bodyPr>
              <a:lstStyle/>
              <a:p>
                <a:r>
                  <a:rPr lang="en-US" sz="1100" dirty="0"/>
                  <a:t>Sports</a:t>
                </a:r>
              </a:p>
            </p:txBody>
          </p:sp>
          <p:cxnSp>
            <p:nvCxnSpPr>
              <p:cNvPr id="58" name="Straight Connector 57"/>
              <p:cNvCxnSpPr/>
              <p:nvPr/>
            </p:nvCxnSpPr>
            <p:spPr>
              <a:xfrm>
                <a:off x="2548561" y="4725199"/>
                <a:ext cx="16699" cy="1245939"/>
              </a:xfrm>
              <a:prstGeom prst="line">
                <a:avLst/>
              </a:prstGeom>
              <a:ln w="19050">
                <a:prstDash val="dash"/>
              </a:ln>
            </p:spPr>
            <p:style>
              <a:lnRef idx="1">
                <a:schemeClr val="dk1"/>
              </a:lnRef>
              <a:fillRef idx="0">
                <a:schemeClr val="dk1"/>
              </a:fillRef>
              <a:effectRef idx="0">
                <a:schemeClr val="dk1"/>
              </a:effectRef>
              <a:fontRef idx="minor">
                <a:schemeClr val="tx1"/>
              </a:fontRef>
            </p:style>
          </p:cxnSp>
          <p:pic>
            <p:nvPicPr>
              <p:cNvPr id="59" name="Content Placeholder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50341" y="6055232"/>
                <a:ext cx="416098" cy="366014"/>
              </a:xfrm>
              <a:prstGeom prst="rect">
                <a:avLst/>
              </a:prstGeom>
            </p:spPr>
          </p:pic>
          <p:cxnSp>
            <p:nvCxnSpPr>
              <p:cNvPr id="60" name="Straight Connector 59"/>
              <p:cNvCxnSpPr/>
              <p:nvPr/>
            </p:nvCxnSpPr>
            <p:spPr>
              <a:xfrm>
                <a:off x="1243506" y="4725199"/>
                <a:ext cx="14884" cy="1304463"/>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61" name="Flowchart: Alternate Process 60"/>
              <p:cNvSpPr/>
              <p:nvPr/>
            </p:nvSpPr>
            <p:spPr>
              <a:xfrm>
                <a:off x="712660" y="2491884"/>
                <a:ext cx="2388198" cy="4199248"/>
              </a:xfrm>
              <a:prstGeom prst="flowChartAlternateProcess">
                <a:avLst/>
              </a:prstGeom>
              <a:solidFill>
                <a:schemeClr val="accent1">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81" name="Straight Arrow Connector 80"/>
            <p:cNvCxnSpPr>
              <a:stCxn id="88" idx="2"/>
              <a:endCxn id="61" idx="1"/>
            </p:cNvCxnSpPr>
            <p:nvPr/>
          </p:nvCxnSpPr>
          <p:spPr>
            <a:xfrm>
              <a:off x="2959243" y="3755005"/>
              <a:ext cx="2271173" cy="156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2070208">
              <a:off x="2867988" y="4419416"/>
              <a:ext cx="1952842" cy="369332"/>
            </a:xfrm>
            <a:prstGeom prst="rect">
              <a:avLst/>
            </a:prstGeom>
            <a:noFill/>
          </p:spPr>
          <p:txBody>
            <a:bodyPr wrap="none" rtlCol="0">
              <a:spAutoFit/>
            </a:bodyPr>
            <a:lstStyle/>
            <a:p>
              <a:r>
                <a:rPr lang="en-US" dirty="0">
                  <a:solidFill>
                    <a:srgbClr val="FF0000"/>
                  </a:solidFill>
                </a:rPr>
                <a:t>Training</a:t>
              </a:r>
              <a:r>
                <a:rPr lang="en-US" dirty="0"/>
                <a:t> data   </a:t>
              </a:r>
              <a:r>
                <a:rPr lang="en-US" b="1" dirty="0"/>
                <a:t>80%</a:t>
              </a:r>
            </a:p>
          </p:txBody>
        </p:sp>
      </p:grpSp>
      <p:grpSp>
        <p:nvGrpSpPr>
          <p:cNvPr id="120" name="Group 119"/>
          <p:cNvGrpSpPr/>
          <p:nvPr/>
        </p:nvGrpSpPr>
        <p:grpSpPr>
          <a:xfrm>
            <a:off x="2959243" y="2182077"/>
            <a:ext cx="2325733" cy="1572928"/>
            <a:chOff x="2959243" y="2182077"/>
            <a:chExt cx="2325733" cy="1572928"/>
          </a:xfrm>
        </p:grpSpPr>
        <p:cxnSp>
          <p:nvCxnSpPr>
            <p:cNvPr id="79" name="Straight Arrow Connector 78"/>
            <p:cNvCxnSpPr>
              <a:stCxn id="88" idx="2"/>
              <a:endCxn id="63" idx="1"/>
            </p:cNvCxnSpPr>
            <p:nvPr/>
          </p:nvCxnSpPr>
          <p:spPr>
            <a:xfrm flipV="1">
              <a:off x="2959243" y="2182077"/>
              <a:ext cx="2325733" cy="157292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rot="19542782">
              <a:off x="3128769" y="2735116"/>
              <a:ext cx="1634615" cy="369332"/>
            </a:xfrm>
            <a:prstGeom prst="rect">
              <a:avLst/>
            </a:prstGeom>
            <a:noFill/>
          </p:spPr>
          <p:txBody>
            <a:bodyPr wrap="none" rtlCol="0">
              <a:spAutoFit/>
            </a:bodyPr>
            <a:lstStyle/>
            <a:p>
              <a:r>
                <a:rPr lang="en-US" dirty="0">
                  <a:solidFill>
                    <a:srgbClr val="FF0000"/>
                  </a:solidFill>
                </a:rPr>
                <a:t>Test</a:t>
              </a:r>
              <a:r>
                <a:rPr lang="en-US" dirty="0"/>
                <a:t> data    </a:t>
              </a:r>
              <a:r>
                <a:rPr lang="en-US" b="1" dirty="0"/>
                <a:t>20%</a:t>
              </a:r>
            </a:p>
          </p:txBody>
        </p:sp>
      </p:grpSp>
      <p:cxnSp>
        <p:nvCxnSpPr>
          <p:cNvPr id="94" name="Straight Arrow Connector 93"/>
          <p:cNvCxnSpPr>
            <a:stCxn id="63" idx="2"/>
          </p:cNvCxnSpPr>
          <p:nvPr/>
        </p:nvCxnSpPr>
        <p:spPr>
          <a:xfrm>
            <a:off x="5515924" y="3368268"/>
            <a:ext cx="3919428" cy="140910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a:xfrm>
            <a:off x="9199489" y="744265"/>
            <a:ext cx="2211856" cy="1692771"/>
          </a:xfrm>
          <a:prstGeom prst="rect">
            <a:avLst/>
          </a:prstGeom>
          <a:solidFill>
            <a:schemeClr val="accent1"/>
          </a:solidFill>
        </p:spPr>
        <p:txBody>
          <a:bodyPr wrap="square" rtlCol="0">
            <a:spAutoFit/>
          </a:bodyPr>
          <a:lstStyle/>
          <a:p>
            <a:pPr algn="ctr"/>
            <a:r>
              <a:rPr lang="en-US" sz="2000" b="1" dirty="0">
                <a:solidFill>
                  <a:schemeClr val="bg1"/>
                </a:solidFill>
              </a:rPr>
              <a:t>Model’s</a:t>
            </a:r>
          </a:p>
          <a:p>
            <a:pPr algn="ctr"/>
            <a:r>
              <a:rPr lang="en-US" sz="2000" b="1" dirty="0">
                <a:solidFill>
                  <a:schemeClr val="bg1"/>
                </a:solidFill>
              </a:rPr>
              <a:t>Performance</a:t>
            </a:r>
          </a:p>
          <a:p>
            <a:pPr algn="ctr"/>
            <a:endParaRPr lang="en-US" sz="1600" dirty="0">
              <a:solidFill>
                <a:schemeClr val="bg1"/>
              </a:solidFill>
            </a:endParaRPr>
          </a:p>
          <a:p>
            <a:pPr algn="ctr"/>
            <a:r>
              <a:rPr lang="en-US" sz="1600" dirty="0">
                <a:solidFill>
                  <a:schemeClr val="bg1"/>
                </a:solidFill>
              </a:rPr>
              <a:t>Difference between “True Labels” and “Predicted Labels”</a:t>
            </a:r>
          </a:p>
        </p:txBody>
      </p:sp>
      <p:sp>
        <p:nvSpPr>
          <p:cNvPr id="132" name="Rectangle 131"/>
          <p:cNvSpPr/>
          <p:nvPr/>
        </p:nvSpPr>
        <p:spPr>
          <a:xfrm>
            <a:off x="6319873" y="482655"/>
            <a:ext cx="680012" cy="523220"/>
          </a:xfrm>
          <a:prstGeom prst="rect">
            <a:avLst/>
          </a:prstGeom>
        </p:spPr>
        <p:txBody>
          <a:bodyPr wrap="square">
            <a:spAutoFit/>
          </a:bodyPr>
          <a:lstStyle/>
          <a:p>
            <a:pPr algn="ctr"/>
            <a:r>
              <a:rPr lang="en-US" sz="1400" dirty="0">
                <a:solidFill>
                  <a:srgbClr val="FF0000"/>
                </a:solidFill>
              </a:rPr>
              <a:t>True</a:t>
            </a:r>
          </a:p>
          <a:p>
            <a:pPr algn="ctr"/>
            <a:r>
              <a:rPr lang="en-US" sz="1400" dirty="0">
                <a:solidFill>
                  <a:srgbClr val="FF0000"/>
                </a:solidFill>
              </a:rPr>
              <a:t>labels</a:t>
            </a:r>
            <a:endParaRPr lang="en-US" sz="1400" dirty="0"/>
          </a:p>
        </p:txBody>
      </p:sp>
      <p:grpSp>
        <p:nvGrpSpPr>
          <p:cNvPr id="9" name="Group 8"/>
          <p:cNvGrpSpPr/>
          <p:nvPr/>
        </p:nvGrpSpPr>
        <p:grpSpPr>
          <a:xfrm>
            <a:off x="7019044" y="468361"/>
            <a:ext cx="2416308" cy="4309011"/>
            <a:chOff x="7019044" y="468361"/>
            <a:chExt cx="2416308" cy="4309011"/>
          </a:xfrm>
        </p:grpSpPr>
        <p:cxnSp>
          <p:nvCxnSpPr>
            <p:cNvPr id="102" name="Straight Arrow Connector 101"/>
            <p:cNvCxnSpPr>
              <a:endCxn id="130" idx="2"/>
            </p:cNvCxnSpPr>
            <p:nvPr/>
          </p:nvCxnSpPr>
          <p:spPr>
            <a:xfrm flipH="1" flipV="1">
              <a:off x="7474181" y="3363049"/>
              <a:ext cx="1961171" cy="14143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123" name="Group 122"/>
            <p:cNvGrpSpPr/>
            <p:nvPr/>
          </p:nvGrpSpPr>
          <p:grpSpPr>
            <a:xfrm>
              <a:off x="7105453" y="990666"/>
              <a:ext cx="737455" cy="2372383"/>
              <a:chOff x="5926868" y="1007821"/>
              <a:chExt cx="737455" cy="2372383"/>
            </a:xfrm>
          </p:grpSpPr>
          <p:sp>
            <p:nvSpPr>
              <p:cNvPr id="124" name="TextBox 123"/>
              <p:cNvSpPr txBox="1"/>
              <p:nvPr/>
            </p:nvSpPr>
            <p:spPr>
              <a:xfrm>
                <a:off x="6065645" y="1167333"/>
                <a:ext cx="449966" cy="147798"/>
              </a:xfrm>
              <a:prstGeom prst="rect">
                <a:avLst/>
              </a:prstGeom>
              <a:noFill/>
            </p:spPr>
            <p:txBody>
              <a:bodyPr wrap="none" rtlCol="0">
                <a:spAutoFit/>
              </a:bodyPr>
              <a:lstStyle/>
              <a:p>
                <a:r>
                  <a:rPr lang="en-US" sz="1100" dirty="0"/>
                  <a:t>Tech</a:t>
                </a:r>
              </a:p>
            </p:txBody>
          </p:sp>
          <p:sp>
            <p:nvSpPr>
              <p:cNvPr id="125" name="TextBox 124"/>
              <p:cNvSpPr txBox="1"/>
              <p:nvPr/>
            </p:nvSpPr>
            <p:spPr>
              <a:xfrm>
                <a:off x="6017929" y="1446122"/>
                <a:ext cx="545396" cy="147798"/>
              </a:xfrm>
              <a:prstGeom prst="rect">
                <a:avLst/>
              </a:prstGeom>
              <a:noFill/>
            </p:spPr>
            <p:txBody>
              <a:bodyPr wrap="none" rtlCol="0">
                <a:spAutoFit/>
              </a:bodyPr>
              <a:lstStyle/>
              <a:p>
                <a:pPr algn="ctr"/>
                <a:r>
                  <a:rPr lang="en-US" sz="1100" dirty="0"/>
                  <a:t>Health</a:t>
                </a:r>
              </a:p>
            </p:txBody>
          </p:sp>
          <p:sp>
            <p:nvSpPr>
              <p:cNvPr id="126" name="TextBox 125"/>
              <p:cNvSpPr txBox="1"/>
              <p:nvPr/>
            </p:nvSpPr>
            <p:spPr>
              <a:xfrm>
                <a:off x="5996963" y="1727555"/>
                <a:ext cx="587327" cy="147798"/>
              </a:xfrm>
              <a:prstGeom prst="rect">
                <a:avLst/>
              </a:prstGeom>
              <a:noFill/>
            </p:spPr>
            <p:txBody>
              <a:bodyPr wrap="none" rtlCol="0">
                <a:spAutoFit/>
              </a:bodyPr>
              <a:lstStyle/>
              <a:p>
                <a:r>
                  <a:rPr lang="en-US" sz="1100" dirty="0"/>
                  <a:t>Politics</a:t>
                </a:r>
              </a:p>
            </p:txBody>
          </p:sp>
          <p:sp>
            <p:nvSpPr>
              <p:cNvPr id="127" name="TextBox 126"/>
              <p:cNvSpPr txBox="1"/>
              <p:nvPr/>
            </p:nvSpPr>
            <p:spPr>
              <a:xfrm>
                <a:off x="5996963" y="1960503"/>
                <a:ext cx="587327" cy="147798"/>
              </a:xfrm>
              <a:prstGeom prst="rect">
                <a:avLst/>
              </a:prstGeom>
              <a:noFill/>
            </p:spPr>
            <p:txBody>
              <a:bodyPr wrap="none" rtlCol="0">
                <a:spAutoFit/>
              </a:bodyPr>
              <a:lstStyle/>
              <a:p>
                <a:r>
                  <a:rPr lang="en-US" sz="1100" dirty="0"/>
                  <a:t>Politics</a:t>
                </a:r>
              </a:p>
            </p:txBody>
          </p:sp>
          <p:sp>
            <p:nvSpPr>
              <p:cNvPr id="128" name="TextBox 127"/>
              <p:cNvSpPr txBox="1"/>
              <p:nvPr/>
            </p:nvSpPr>
            <p:spPr>
              <a:xfrm>
                <a:off x="6067826" y="2945420"/>
                <a:ext cx="536720" cy="147798"/>
              </a:xfrm>
              <a:prstGeom prst="rect">
                <a:avLst/>
              </a:prstGeom>
              <a:noFill/>
            </p:spPr>
            <p:txBody>
              <a:bodyPr wrap="none" rtlCol="0">
                <a:spAutoFit/>
              </a:bodyPr>
              <a:lstStyle/>
              <a:p>
                <a:r>
                  <a:rPr lang="en-US" sz="1100" dirty="0"/>
                  <a:t>Sports</a:t>
                </a:r>
              </a:p>
            </p:txBody>
          </p:sp>
          <p:cxnSp>
            <p:nvCxnSpPr>
              <p:cNvPr id="129" name="Straight Connector 128"/>
              <p:cNvCxnSpPr/>
              <p:nvPr/>
            </p:nvCxnSpPr>
            <p:spPr>
              <a:xfrm>
                <a:off x="6328656" y="2194013"/>
                <a:ext cx="15062" cy="703899"/>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30" name="Flowchart: Alternate Process 129"/>
              <p:cNvSpPr/>
              <p:nvPr/>
            </p:nvSpPr>
            <p:spPr>
              <a:xfrm>
                <a:off x="5926868" y="1007821"/>
                <a:ext cx="737455" cy="2372383"/>
              </a:xfrm>
              <a:prstGeom prst="flowChartAlternateProcess">
                <a:avLst/>
              </a:prstGeom>
              <a:solidFill>
                <a:schemeClr val="accent6">
                  <a:lumMod val="60000"/>
                  <a:lumOff val="4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3" name="Rectangle 132"/>
            <p:cNvSpPr/>
            <p:nvPr/>
          </p:nvSpPr>
          <p:spPr>
            <a:xfrm>
              <a:off x="7019044" y="468361"/>
              <a:ext cx="910174" cy="523220"/>
            </a:xfrm>
            <a:prstGeom prst="rect">
              <a:avLst/>
            </a:prstGeom>
          </p:spPr>
          <p:txBody>
            <a:bodyPr wrap="square">
              <a:spAutoFit/>
            </a:bodyPr>
            <a:lstStyle/>
            <a:p>
              <a:pPr algn="ctr"/>
              <a:r>
                <a:rPr lang="en-US" sz="1400" dirty="0">
                  <a:solidFill>
                    <a:srgbClr val="FF0000"/>
                  </a:solidFill>
                </a:rPr>
                <a:t>Predicted</a:t>
              </a:r>
            </a:p>
            <a:p>
              <a:pPr algn="ctr"/>
              <a:r>
                <a:rPr lang="en-US" sz="1400" dirty="0">
                  <a:solidFill>
                    <a:srgbClr val="FF0000"/>
                  </a:solidFill>
                </a:rPr>
                <a:t>labels</a:t>
              </a:r>
              <a:endParaRPr lang="en-US" sz="1400" dirty="0"/>
            </a:p>
          </p:txBody>
        </p:sp>
      </p:grpSp>
      <p:grpSp>
        <p:nvGrpSpPr>
          <p:cNvPr id="6" name="Group 5"/>
          <p:cNvGrpSpPr/>
          <p:nvPr/>
        </p:nvGrpSpPr>
        <p:grpSpPr>
          <a:xfrm>
            <a:off x="6695671" y="4820464"/>
            <a:ext cx="3444764" cy="1477824"/>
            <a:chOff x="6695671" y="4820464"/>
            <a:chExt cx="3444764" cy="1477824"/>
          </a:xfrm>
        </p:grpSpPr>
        <p:cxnSp>
          <p:nvCxnSpPr>
            <p:cNvPr id="90" name="Straight Arrow Connector 89"/>
            <p:cNvCxnSpPr/>
            <p:nvPr/>
          </p:nvCxnSpPr>
          <p:spPr>
            <a:xfrm flipV="1">
              <a:off x="6695671" y="5319082"/>
              <a:ext cx="2310032"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9050540" y="4820464"/>
              <a:ext cx="1089895" cy="1477824"/>
              <a:chOff x="11205404" y="2534304"/>
              <a:chExt cx="2776890" cy="3765274"/>
            </a:xfrm>
          </p:grpSpPr>
          <p:pic>
            <p:nvPicPr>
              <p:cNvPr id="82" name="Picture 81" descr="Brain, Head, Science, Human, Biology, Scheme, Profile"/>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1205404" y="2534304"/>
                <a:ext cx="2776890" cy="3765274"/>
              </a:xfrm>
              <a:prstGeom prst="rect">
                <a:avLst/>
              </a:prstGeom>
            </p:spPr>
          </p:pic>
          <p:pic>
            <p:nvPicPr>
              <p:cNvPr id="84" name="Picture 83" descr="Gehirn, Anatomie, Menschliche, Wissenschaft, Gesundheit"/>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1049999">
                <a:off x="11593984" y="2668451"/>
                <a:ext cx="2009801" cy="1444544"/>
              </a:xfrm>
              <a:prstGeom prst="rect">
                <a:avLst/>
              </a:prstGeom>
            </p:spPr>
          </p:pic>
        </p:grpSp>
        <p:sp>
          <p:nvSpPr>
            <p:cNvPr id="87" name="TextBox 86"/>
            <p:cNvSpPr txBox="1"/>
            <p:nvPr/>
          </p:nvSpPr>
          <p:spPr>
            <a:xfrm>
              <a:off x="6992278" y="4990554"/>
              <a:ext cx="1672446" cy="369332"/>
            </a:xfrm>
            <a:prstGeom prst="rect">
              <a:avLst/>
            </a:prstGeom>
            <a:noFill/>
          </p:spPr>
          <p:txBody>
            <a:bodyPr wrap="none" rtlCol="0">
              <a:spAutoFit/>
            </a:bodyPr>
            <a:lstStyle/>
            <a:p>
              <a:r>
                <a:rPr lang="en-US" dirty="0">
                  <a:solidFill>
                    <a:srgbClr val="FF0000"/>
                  </a:solidFill>
                </a:rPr>
                <a:t>Train the Model</a:t>
              </a:r>
              <a:endParaRPr lang="en-US" b="1" dirty="0"/>
            </a:p>
          </p:txBody>
        </p:sp>
      </p:grpSp>
      <p:sp>
        <p:nvSpPr>
          <p:cNvPr id="88" name="TextBox 87"/>
          <p:cNvSpPr txBox="1"/>
          <p:nvPr/>
        </p:nvSpPr>
        <p:spPr>
          <a:xfrm rot="16200000">
            <a:off x="2477059" y="3570339"/>
            <a:ext cx="595035" cy="369332"/>
          </a:xfrm>
          <a:prstGeom prst="rect">
            <a:avLst/>
          </a:prstGeom>
          <a:noFill/>
        </p:spPr>
        <p:txBody>
          <a:bodyPr wrap="none" rtlCol="0">
            <a:spAutoFit/>
          </a:bodyPr>
          <a:lstStyle/>
          <a:p>
            <a:r>
              <a:rPr lang="en-US" dirty="0">
                <a:solidFill>
                  <a:srgbClr val="FF0000"/>
                </a:solidFill>
              </a:rPr>
              <a:t>Split</a:t>
            </a:r>
            <a:endParaRPr lang="en-US" b="1" dirty="0"/>
          </a:p>
        </p:txBody>
      </p:sp>
      <p:sp>
        <p:nvSpPr>
          <p:cNvPr id="91" name="Rectangle 90"/>
          <p:cNvSpPr/>
          <p:nvPr/>
        </p:nvSpPr>
        <p:spPr>
          <a:xfrm>
            <a:off x="5651118" y="651125"/>
            <a:ext cx="724829" cy="307777"/>
          </a:xfrm>
          <a:prstGeom prst="rect">
            <a:avLst/>
          </a:prstGeom>
        </p:spPr>
        <p:txBody>
          <a:bodyPr wrap="square">
            <a:spAutoFit/>
          </a:bodyPr>
          <a:lstStyle/>
          <a:p>
            <a:pPr algn="ctr"/>
            <a:r>
              <a:rPr lang="en-US" sz="1400" dirty="0">
                <a:solidFill>
                  <a:srgbClr val="FF0000"/>
                </a:solidFill>
              </a:rPr>
              <a:t>Detach</a:t>
            </a:r>
          </a:p>
        </p:txBody>
      </p:sp>
      <p:sp>
        <p:nvSpPr>
          <p:cNvPr id="92" name="TextBox 91"/>
          <p:cNvSpPr txBox="1"/>
          <p:nvPr/>
        </p:nvSpPr>
        <p:spPr>
          <a:xfrm rot="1160586">
            <a:off x="5496944" y="3891748"/>
            <a:ext cx="3225307" cy="369332"/>
          </a:xfrm>
          <a:prstGeom prst="rect">
            <a:avLst/>
          </a:prstGeom>
          <a:noFill/>
        </p:spPr>
        <p:txBody>
          <a:bodyPr wrap="none" rtlCol="0">
            <a:spAutoFit/>
          </a:bodyPr>
          <a:lstStyle/>
          <a:p>
            <a:r>
              <a:rPr lang="en-US" dirty="0">
                <a:solidFill>
                  <a:srgbClr val="FF0000"/>
                </a:solidFill>
              </a:rPr>
              <a:t>Test trained model with features</a:t>
            </a:r>
            <a:endParaRPr lang="en-US" b="1" dirty="0"/>
          </a:p>
        </p:txBody>
      </p:sp>
      <p:sp>
        <p:nvSpPr>
          <p:cNvPr id="93" name="TextBox 92"/>
          <p:cNvSpPr txBox="1"/>
          <p:nvPr/>
        </p:nvSpPr>
        <p:spPr>
          <a:xfrm rot="2123189">
            <a:off x="7818554" y="3721464"/>
            <a:ext cx="2052550" cy="646331"/>
          </a:xfrm>
          <a:prstGeom prst="rect">
            <a:avLst/>
          </a:prstGeom>
          <a:noFill/>
        </p:spPr>
        <p:txBody>
          <a:bodyPr wrap="none" rtlCol="0">
            <a:spAutoFit/>
          </a:bodyPr>
          <a:lstStyle/>
          <a:p>
            <a:pPr algn="ctr"/>
            <a:r>
              <a:rPr lang="en-US" dirty="0">
                <a:solidFill>
                  <a:srgbClr val="FF0000"/>
                </a:solidFill>
              </a:rPr>
              <a:t>Compare prediction</a:t>
            </a:r>
          </a:p>
          <a:p>
            <a:pPr algn="ctr"/>
            <a:r>
              <a:rPr lang="en-US" dirty="0">
                <a:solidFill>
                  <a:srgbClr val="FF0000"/>
                </a:solidFill>
              </a:rPr>
              <a:t>with true labels</a:t>
            </a:r>
            <a:endParaRPr lang="en-US" dirty="0"/>
          </a:p>
        </p:txBody>
      </p:sp>
      <p:grpSp>
        <p:nvGrpSpPr>
          <p:cNvPr id="29" name="Group 28"/>
          <p:cNvGrpSpPr/>
          <p:nvPr/>
        </p:nvGrpSpPr>
        <p:grpSpPr>
          <a:xfrm>
            <a:off x="6845097" y="973923"/>
            <a:ext cx="471362" cy="2146424"/>
            <a:chOff x="6845097" y="973923"/>
            <a:chExt cx="471362" cy="2146424"/>
          </a:xfrm>
        </p:grpSpPr>
        <p:grpSp>
          <p:nvGrpSpPr>
            <p:cNvPr id="14" name="Group 13"/>
            <p:cNvGrpSpPr/>
            <p:nvPr/>
          </p:nvGrpSpPr>
          <p:grpSpPr>
            <a:xfrm>
              <a:off x="6848757" y="973923"/>
              <a:ext cx="467702" cy="369332"/>
              <a:chOff x="10660566" y="802532"/>
              <a:chExt cx="467702" cy="369332"/>
            </a:xfrm>
          </p:grpSpPr>
          <p:cxnSp>
            <p:nvCxnSpPr>
              <p:cNvPr id="11" name="Straight Arrow Connector 10"/>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98" name="Group 97"/>
            <p:cNvGrpSpPr/>
            <p:nvPr/>
          </p:nvGrpSpPr>
          <p:grpSpPr>
            <a:xfrm>
              <a:off x="6845097" y="1241061"/>
              <a:ext cx="467702" cy="369332"/>
              <a:chOff x="10660566" y="802532"/>
              <a:chExt cx="467702" cy="369332"/>
            </a:xfrm>
          </p:grpSpPr>
          <p:cxnSp>
            <p:nvCxnSpPr>
              <p:cNvPr id="99" name="Straight Arrow Connector 98"/>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nvGrpSpPr>
            <p:cNvPr id="103" name="Group 102"/>
            <p:cNvGrpSpPr/>
            <p:nvPr/>
          </p:nvGrpSpPr>
          <p:grpSpPr>
            <a:xfrm>
              <a:off x="6845097" y="2751015"/>
              <a:ext cx="467702" cy="369332"/>
              <a:chOff x="10660566" y="802532"/>
              <a:chExt cx="467702" cy="369332"/>
            </a:xfrm>
          </p:grpSpPr>
          <p:cxnSp>
            <p:nvCxnSpPr>
              <p:cNvPr id="104" name="Straight Arrow Connector 103"/>
              <p:cNvCxnSpPr/>
              <p:nvPr/>
            </p:nvCxnSpPr>
            <p:spPr>
              <a:xfrm>
                <a:off x="10660566" y="1127441"/>
                <a:ext cx="46770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10664226" y="802532"/>
                <a:ext cx="460382" cy="369332"/>
              </a:xfrm>
              <a:prstGeom prst="rect">
                <a:avLst/>
              </a:prstGeom>
              <a:noFill/>
            </p:spPr>
            <p:txBody>
              <a:bodyPr wrap="none" rtlCol="0">
                <a:spAutoFit/>
              </a:bodyPr>
              <a:lstStyle/>
              <a:p>
                <a:pPr algn="ctr"/>
                <a:r>
                  <a:rPr lang="en-US" dirty="0">
                    <a:solidFill>
                      <a:srgbClr val="FF0000"/>
                    </a:solidFill>
                  </a:rPr>
                  <a:t>+/-</a:t>
                </a:r>
              </a:p>
            </p:txBody>
          </p:sp>
        </p:grpSp>
      </p:grpSp>
    </p:spTree>
    <p:extLst>
      <p:ext uri="{BB962C8B-B14F-4D97-AF65-F5344CB8AC3E}">
        <p14:creationId xmlns:p14="http://schemas.microsoft.com/office/powerpoint/2010/main" val="2083986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3"/>
                                        </p:tgtEl>
                                        <p:attrNameLst>
                                          <p:attrName>style.visibility</p:attrName>
                                        </p:attrNameLst>
                                      </p:cBhvr>
                                      <p:to>
                                        <p:strVal val="visible"/>
                                      </p:to>
                                    </p:set>
                                    <p:animEffect transition="in" filter="fade">
                                      <p:cBhvr>
                                        <p:cTn id="7" dur="500"/>
                                        <p:tgtEl>
                                          <p:spTgt spid="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4"/>
                                        </p:tgtEl>
                                        <p:attrNameLst>
                                          <p:attrName>style.visibility</p:attrName>
                                        </p:attrNameLst>
                                      </p:cBhvr>
                                      <p:to>
                                        <p:strVal val="visible"/>
                                      </p:to>
                                    </p:set>
                                    <p:animEffect transition="in" filter="fade">
                                      <p:cBhvr>
                                        <p:cTn id="12" dur="500"/>
                                        <p:tgtEl>
                                          <p:spTgt spid="114"/>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88"/>
                                        </p:tgtEl>
                                        <p:attrNameLst>
                                          <p:attrName>style.visibility</p:attrName>
                                        </p:attrNameLst>
                                      </p:cBhvr>
                                      <p:to>
                                        <p:strVal val="visible"/>
                                      </p:to>
                                    </p:set>
                                    <p:anim calcmode="lin" valueType="num">
                                      <p:cBhvr>
                                        <p:cTn id="15" dur="500" fill="hold"/>
                                        <p:tgtEl>
                                          <p:spTgt spid="88"/>
                                        </p:tgtEl>
                                        <p:attrNameLst>
                                          <p:attrName>ppt_w</p:attrName>
                                        </p:attrNameLst>
                                      </p:cBhvr>
                                      <p:tavLst>
                                        <p:tav tm="0">
                                          <p:val>
                                            <p:fltVal val="0"/>
                                          </p:val>
                                        </p:tav>
                                        <p:tav tm="100000">
                                          <p:val>
                                            <p:strVal val="#ppt_w"/>
                                          </p:val>
                                        </p:tav>
                                      </p:tavLst>
                                    </p:anim>
                                    <p:anim calcmode="lin" valueType="num">
                                      <p:cBhvr>
                                        <p:cTn id="16" dur="500" fill="hold"/>
                                        <p:tgtEl>
                                          <p:spTgt spid="88"/>
                                        </p:tgtEl>
                                        <p:attrNameLst>
                                          <p:attrName>ppt_h</p:attrName>
                                        </p:attrNameLst>
                                      </p:cBhvr>
                                      <p:tavLst>
                                        <p:tav tm="0">
                                          <p:val>
                                            <p:fltVal val="0"/>
                                          </p:val>
                                        </p:tav>
                                        <p:tav tm="100000">
                                          <p:val>
                                            <p:strVal val="#ppt_h"/>
                                          </p:val>
                                        </p:tav>
                                      </p:tavLst>
                                    </p:anim>
                                    <p:animEffect transition="in" filter="fade">
                                      <p:cBhvr>
                                        <p:cTn id="17" dur="500"/>
                                        <p:tgtEl>
                                          <p:spTgt spid="8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fade">
                                      <p:cBhvr>
                                        <p:cTn id="27" dur="500"/>
                                        <p:tgtEl>
                                          <p:spTgt spid="120"/>
                                        </p:tgtEl>
                                      </p:cBhvr>
                                    </p:animEffect>
                                  </p:childTnLst>
                                </p:cTn>
                              </p:par>
                              <p:par>
                                <p:cTn id="28" presetID="53" presetClass="entr" presetSubtype="16" fill="hold" grpId="1" nodeType="withEffect">
                                  <p:stCondLst>
                                    <p:cond delay="0"/>
                                  </p:stCondLst>
                                  <p:childTnLst>
                                    <p:set>
                                      <p:cBhvr>
                                        <p:cTn id="29" dur="1" fill="hold">
                                          <p:stCondLst>
                                            <p:cond delay="0"/>
                                          </p:stCondLst>
                                        </p:cTn>
                                        <p:tgtEl>
                                          <p:spTgt spid="88"/>
                                        </p:tgtEl>
                                        <p:attrNameLst>
                                          <p:attrName>style.visibility</p:attrName>
                                        </p:attrNameLst>
                                      </p:cBhvr>
                                      <p:to>
                                        <p:strVal val="visible"/>
                                      </p:to>
                                    </p:set>
                                    <p:anim calcmode="lin" valueType="num">
                                      <p:cBhvr>
                                        <p:cTn id="30" dur="500" fill="hold"/>
                                        <p:tgtEl>
                                          <p:spTgt spid="88"/>
                                        </p:tgtEl>
                                        <p:attrNameLst>
                                          <p:attrName>ppt_w</p:attrName>
                                        </p:attrNameLst>
                                      </p:cBhvr>
                                      <p:tavLst>
                                        <p:tav tm="0">
                                          <p:val>
                                            <p:fltVal val="0"/>
                                          </p:val>
                                        </p:tav>
                                        <p:tav tm="100000">
                                          <p:val>
                                            <p:strVal val="#ppt_w"/>
                                          </p:val>
                                        </p:tav>
                                      </p:tavLst>
                                    </p:anim>
                                    <p:anim calcmode="lin" valueType="num">
                                      <p:cBhvr>
                                        <p:cTn id="31" dur="500" fill="hold"/>
                                        <p:tgtEl>
                                          <p:spTgt spid="88"/>
                                        </p:tgtEl>
                                        <p:attrNameLst>
                                          <p:attrName>ppt_h</p:attrName>
                                        </p:attrNameLst>
                                      </p:cBhvr>
                                      <p:tavLst>
                                        <p:tav tm="0">
                                          <p:val>
                                            <p:fltVal val="0"/>
                                          </p:val>
                                        </p:tav>
                                        <p:tav tm="100000">
                                          <p:val>
                                            <p:strVal val="#ppt_h"/>
                                          </p:val>
                                        </p:tav>
                                      </p:tavLst>
                                    </p:anim>
                                    <p:animEffect transition="in" filter="fade">
                                      <p:cBhvr>
                                        <p:cTn id="32" dur="500"/>
                                        <p:tgtEl>
                                          <p:spTgt spid="88"/>
                                        </p:tgtEl>
                                      </p:cBhvr>
                                    </p:animEffect>
                                  </p:childTnLst>
                                </p:cTn>
                              </p:par>
                              <p:par>
                                <p:cTn id="33" presetID="10" presetClass="entr" presetSubtype="0"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500"/>
                                        <p:tgtEl>
                                          <p:spTgt spid="62"/>
                                        </p:tgtEl>
                                      </p:cBhvr>
                                    </p:animEffect>
                                  </p:childTnLst>
                                </p:cTn>
                              </p:par>
                              <p:par>
                                <p:cTn id="36" presetID="10" presetClass="entr" presetSubtype="0" fill="hold" nodeType="withEffect">
                                  <p:stCondLst>
                                    <p:cond delay="0"/>
                                  </p:stCondLst>
                                  <p:childTnLst>
                                    <p:set>
                                      <p:cBhvr>
                                        <p:cTn id="37" dur="1" fill="hold">
                                          <p:stCondLst>
                                            <p:cond delay="0"/>
                                          </p:stCondLst>
                                        </p:cTn>
                                        <p:tgtEl>
                                          <p:spTgt spid="101"/>
                                        </p:tgtEl>
                                        <p:attrNameLst>
                                          <p:attrName>style.visibility</p:attrName>
                                        </p:attrNameLst>
                                      </p:cBhvr>
                                      <p:to>
                                        <p:strVal val="visible"/>
                                      </p:to>
                                    </p:set>
                                    <p:animEffect transition="in" filter="fade">
                                      <p:cBhvr>
                                        <p:cTn id="38" dur="500"/>
                                        <p:tgtEl>
                                          <p:spTgt spid="101"/>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nodeType="clickEffect">
                                  <p:stCondLst>
                                    <p:cond delay="0"/>
                                  </p:stCondLst>
                                  <p:childTnLst>
                                    <p:animMotion origin="layout" path="M 2.70833E-6 -3.7037E-6 L 0.04375 -3.7037E-6 " pathEditMode="relative" rAng="0" ptsTypes="AA">
                                      <p:cBhvr>
                                        <p:cTn id="42" dur="2000" fill="hold"/>
                                        <p:tgtEl>
                                          <p:spTgt spid="101"/>
                                        </p:tgtEl>
                                        <p:attrNameLst>
                                          <p:attrName>ppt_x</p:attrName>
                                          <p:attrName>ppt_y</p:attrName>
                                        </p:attrNameLst>
                                      </p:cBhvr>
                                      <p:rCtr x="2187" y="0"/>
                                    </p:animMotion>
                                  </p:childTnLst>
                                </p:cTn>
                              </p:par>
                              <p:par>
                                <p:cTn id="43" presetID="53" presetClass="entr" presetSubtype="16" fill="hold" grpId="0" nodeType="with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500" fill="hold"/>
                                        <p:tgtEl>
                                          <p:spTgt spid="91"/>
                                        </p:tgtEl>
                                        <p:attrNameLst>
                                          <p:attrName>ppt_w</p:attrName>
                                        </p:attrNameLst>
                                      </p:cBhvr>
                                      <p:tavLst>
                                        <p:tav tm="0">
                                          <p:val>
                                            <p:fltVal val="0"/>
                                          </p:val>
                                        </p:tav>
                                        <p:tav tm="100000">
                                          <p:val>
                                            <p:strVal val="#ppt_w"/>
                                          </p:val>
                                        </p:tav>
                                      </p:tavLst>
                                    </p:anim>
                                    <p:anim calcmode="lin" valueType="num">
                                      <p:cBhvr>
                                        <p:cTn id="46" dur="500" fill="hold"/>
                                        <p:tgtEl>
                                          <p:spTgt spid="91"/>
                                        </p:tgtEl>
                                        <p:attrNameLst>
                                          <p:attrName>ppt_h</p:attrName>
                                        </p:attrNameLst>
                                      </p:cBhvr>
                                      <p:tavLst>
                                        <p:tav tm="0">
                                          <p:val>
                                            <p:fltVal val="0"/>
                                          </p:val>
                                        </p:tav>
                                        <p:tav tm="100000">
                                          <p:val>
                                            <p:strVal val="#ppt_h"/>
                                          </p:val>
                                        </p:tav>
                                      </p:tavLst>
                                    </p:anim>
                                    <p:animEffect transition="in" filter="fade">
                                      <p:cBhvr>
                                        <p:cTn id="47" dur="500"/>
                                        <p:tgtEl>
                                          <p:spTgt spid="91"/>
                                        </p:tgtEl>
                                      </p:cBhvr>
                                    </p:animEffect>
                                  </p:childTnLst>
                                </p:cTn>
                              </p:par>
                            </p:childTnLst>
                          </p:cTn>
                        </p:par>
                        <p:par>
                          <p:cTn id="48" fill="hold">
                            <p:stCondLst>
                              <p:cond delay="2000"/>
                            </p:stCondLst>
                            <p:childTnLst>
                              <p:par>
                                <p:cTn id="49" presetID="53" presetClass="entr" presetSubtype="16" fill="hold" grpId="0" nodeType="afterEffect">
                                  <p:stCondLst>
                                    <p:cond delay="0"/>
                                  </p:stCondLst>
                                  <p:childTnLst>
                                    <p:set>
                                      <p:cBhvr>
                                        <p:cTn id="50" dur="1" fill="hold">
                                          <p:stCondLst>
                                            <p:cond delay="0"/>
                                          </p:stCondLst>
                                        </p:cTn>
                                        <p:tgtEl>
                                          <p:spTgt spid="132"/>
                                        </p:tgtEl>
                                        <p:attrNameLst>
                                          <p:attrName>style.visibility</p:attrName>
                                        </p:attrNameLst>
                                      </p:cBhvr>
                                      <p:to>
                                        <p:strVal val="visible"/>
                                      </p:to>
                                    </p:set>
                                    <p:anim calcmode="lin" valueType="num">
                                      <p:cBhvr>
                                        <p:cTn id="51" dur="500" fill="hold"/>
                                        <p:tgtEl>
                                          <p:spTgt spid="132"/>
                                        </p:tgtEl>
                                        <p:attrNameLst>
                                          <p:attrName>ppt_w</p:attrName>
                                        </p:attrNameLst>
                                      </p:cBhvr>
                                      <p:tavLst>
                                        <p:tav tm="0">
                                          <p:val>
                                            <p:fltVal val="0"/>
                                          </p:val>
                                        </p:tav>
                                        <p:tav tm="100000">
                                          <p:val>
                                            <p:strVal val="#ppt_w"/>
                                          </p:val>
                                        </p:tav>
                                      </p:tavLst>
                                    </p:anim>
                                    <p:anim calcmode="lin" valueType="num">
                                      <p:cBhvr>
                                        <p:cTn id="52" dur="500" fill="hold"/>
                                        <p:tgtEl>
                                          <p:spTgt spid="132"/>
                                        </p:tgtEl>
                                        <p:attrNameLst>
                                          <p:attrName>ppt_h</p:attrName>
                                        </p:attrNameLst>
                                      </p:cBhvr>
                                      <p:tavLst>
                                        <p:tav tm="0">
                                          <p:val>
                                            <p:fltVal val="0"/>
                                          </p:val>
                                        </p:tav>
                                        <p:tav tm="100000">
                                          <p:val>
                                            <p:strVal val="#ppt_h"/>
                                          </p:val>
                                        </p:tav>
                                      </p:tavLst>
                                    </p:anim>
                                    <p:animEffect transition="in" filter="fade">
                                      <p:cBhvr>
                                        <p:cTn id="53" dur="500"/>
                                        <p:tgtEl>
                                          <p:spTgt spid="132"/>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94"/>
                                        </p:tgtEl>
                                        <p:attrNameLst>
                                          <p:attrName>style.visibility</p:attrName>
                                        </p:attrNameLst>
                                      </p:cBhvr>
                                      <p:to>
                                        <p:strVal val="visible"/>
                                      </p:to>
                                    </p:set>
                                    <p:animEffect transition="in" filter="fade">
                                      <p:cBhvr>
                                        <p:cTn id="58" dur="500"/>
                                        <p:tgtEl>
                                          <p:spTgt spid="94"/>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92"/>
                                        </p:tgtEl>
                                        <p:attrNameLst>
                                          <p:attrName>style.visibility</p:attrName>
                                        </p:attrNameLst>
                                      </p:cBhvr>
                                      <p:to>
                                        <p:strVal val="visible"/>
                                      </p:to>
                                    </p:set>
                                    <p:anim calcmode="lin" valueType="num">
                                      <p:cBhvr>
                                        <p:cTn id="61" dur="500" fill="hold"/>
                                        <p:tgtEl>
                                          <p:spTgt spid="92"/>
                                        </p:tgtEl>
                                        <p:attrNameLst>
                                          <p:attrName>ppt_w</p:attrName>
                                        </p:attrNameLst>
                                      </p:cBhvr>
                                      <p:tavLst>
                                        <p:tav tm="0">
                                          <p:val>
                                            <p:fltVal val="0"/>
                                          </p:val>
                                        </p:tav>
                                        <p:tav tm="100000">
                                          <p:val>
                                            <p:strVal val="#ppt_w"/>
                                          </p:val>
                                        </p:tav>
                                      </p:tavLst>
                                    </p:anim>
                                    <p:anim calcmode="lin" valueType="num">
                                      <p:cBhvr>
                                        <p:cTn id="62" dur="500" fill="hold"/>
                                        <p:tgtEl>
                                          <p:spTgt spid="92"/>
                                        </p:tgtEl>
                                        <p:attrNameLst>
                                          <p:attrName>ppt_h</p:attrName>
                                        </p:attrNameLst>
                                      </p:cBhvr>
                                      <p:tavLst>
                                        <p:tav tm="0">
                                          <p:val>
                                            <p:fltVal val="0"/>
                                          </p:val>
                                        </p:tav>
                                        <p:tav tm="100000">
                                          <p:val>
                                            <p:strVal val="#ppt_h"/>
                                          </p:val>
                                        </p:tav>
                                      </p:tavLst>
                                    </p:anim>
                                    <p:animEffect transition="in" filter="fade">
                                      <p:cBhvr>
                                        <p:cTn id="63" dur="500"/>
                                        <p:tgtEl>
                                          <p:spTgt spid="92"/>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 calcmode="lin" valueType="num">
                                      <p:cBhvr>
                                        <p:cTn id="71" dur="500" fill="hold"/>
                                        <p:tgtEl>
                                          <p:spTgt spid="93"/>
                                        </p:tgtEl>
                                        <p:attrNameLst>
                                          <p:attrName>ppt_w</p:attrName>
                                        </p:attrNameLst>
                                      </p:cBhvr>
                                      <p:tavLst>
                                        <p:tav tm="0">
                                          <p:val>
                                            <p:fltVal val="0"/>
                                          </p:val>
                                        </p:tav>
                                        <p:tav tm="100000">
                                          <p:val>
                                            <p:strVal val="#ppt_w"/>
                                          </p:val>
                                        </p:tav>
                                      </p:tavLst>
                                    </p:anim>
                                    <p:anim calcmode="lin" valueType="num">
                                      <p:cBhvr>
                                        <p:cTn id="72" dur="500" fill="hold"/>
                                        <p:tgtEl>
                                          <p:spTgt spid="93"/>
                                        </p:tgtEl>
                                        <p:attrNameLst>
                                          <p:attrName>ppt_h</p:attrName>
                                        </p:attrNameLst>
                                      </p:cBhvr>
                                      <p:tavLst>
                                        <p:tav tm="0">
                                          <p:val>
                                            <p:fltVal val="0"/>
                                          </p:val>
                                        </p:tav>
                                        <p:tav tm="100000">
                                          <p:val>
                                            <p:strVal val="#ppt_h"/>
                                          </p:val>
                                        </p:tav>
                                      </p:tavLst>
                                    </p:anim>
                                    <p:animEffect transition="in" filter="fade">
                                      <p:cBhvr>
                                        <p:cTn id="73" dur="500"/>
                                        <p:tgtEl>
                                          <p:spTgt spid="93"/>
                                        </p:tgtEl>
                                      </p:cBhvr>
                                    </p:animEffect>
                                  </p:childTnLst>
                                </p:cTn>
                              </p:par>
                            </p:childTnLst>
                          </p:cTn>
                        </p:par>
                        <p:par>
                          <p:cTn id="74" fill="hold">
                            <p:stCondLst>
                              <p:cond delay="500"/>
                            </p:stCondLst>
                            <p:childTnLst>
                              <p:par>
                                <p:cTn id="75" presetID="16" presetClass="entr" presetSubtype="21"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barn(inVertical)">
                                      <p:cBhvr>
                                        <p:cTn id="77" dur="500"/>
                                        <p:tgtEl>
                                          <p:spTgt spid="29"/>
                                        </p:tgtEl>
                                      </p:cBhvr>
                                    </p:animEffect>
                                  </p:childTnLst>
                                </p:cTn>
                              </p:par>
                            </p:childTnLst>
                          </p:cTn>
                        </p:par>
                      </p:childTnLst>
                    </p:cTn>
                  </p:par>
                  <p:par>
                    <p:cTn id="78" fill="hold">
                      <p:stCondLst>
                        <p:cond delay="indefinite"/>
                      </p:stCondLst>
                      <p:childTnLst>
                        <p:par>
                          <p:cTn id="79" fill="hold">
                            <p:stCondLst>
                              <p:cond delay="0"/>
                            </p:stCondLst>
                            <p:childTnLst>
                              <p:par>
                                <p:cTn id="80" presetID="53" presetClass="entr" presetSubtype="16" fill="hold" grpId="0" nodeType="clickEffect">
                                  <p:stCondLst>
                                    <p:cond delay="0"/>
                                  </p:stCondLst>
                                  <p:childTnLst>
                                    <p:set>
                                      <p:cBhvr>
                                        <p:cTn id="81" dur="1" fill="hold">
                                          <p:stCondLst>
                                            <p:cond delay="0"/>
                                          </p:stCondLst>
                                        </p:cTn>
                                        <p:tgtEl>
                                          <p:spTgt spid="109"/>
                                        </p:tgtEl>
                                        <p:attrNameLst>
                                          <p:attrName>style.visibility</p:attrName>
                                        </p:attrNameLst>
                                      </p:cBhvr>
                                      <p:to>
                                        <p:strVal val="visible"/>
                                      </p:to>
                                    </p:set>
                                    <p:anim calcmode="lin" valueType="num">
                                      <p:cBhvr>
                                        <p:cTn id="82" dur="500" fill="hold"/>
                                        <p:tgtEl>
                                          <p:spTgt spid="109"/>
                                        </p:tgtEl>
                                        <p:attrNameLst>
                                          <p:attrName>ppt_w</p:attrName>
                                        </p:attrNameLst>
                                      </p:cBhvr>
                                      <p:tavLst>
                                        <p:tav tm="0">
                                          <p:val>
                                            <p:fltVal val="0"/>
                                          </p:val>
                                        </p:tav>
                                        <p:tav tm="100000">
                                          <p:val>
                                            <p:strVal val="#ppt_w"/>
                                          </p:val>
                                        </p:tav>
                                      </p:tavLst>
                                    </p:anim>
                                    <p:anim calcmode="lin" valueType="num">
                                      <p:cBhvr>
                                        <p:cTn id="83" dur="500" fill="hold"/>
                                        <p:tgtEl>
                                          <p:spTgt spid="109"/>
                                        </p:tgtEl>
                                        <p:attrNameLst>
                                          <p:attrName>ppt_h</p:attrName>
                                        </p:attrNameLst>
                                      </p:cBhvr>
                                      <p:tavLst>
                                        <p:tav tm="0">
                                          <p:val>
                                            <p:fltVal val="0"/>
                                          </p:val>
                                        </p:tav>
                                        <p:tav tm="100000">
                                          <p:val>
                                            <p:strVal val="#ppt_h"/>
                                          </p:val>
                                        </p:tav>
                                      </p:tavLst>
                                    </p:anim>
                                    <p:animEffect transition="in" filter="fade">
                                      <p:cBhvr>
                                        <p:cTn id="84"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32" grpId="0"/>
      <p:bldP spid="88" grpId="0"/>
      <p:bldP spid="88" grpId="1"/>
      <p:bldP spid="91" grpId="0"/>
      <p:bldP spid="92" grpId="0"/>
      <p:bldP spid="9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5791200" y="3484881"/>
            <a:ext cx="3830320" cy="2743200"/>
            <a:chOff x="5659120" y="3647441"/>
            <a:chExt cx="3830320" cy="2743200"/>
          </a:xfrm>
        </p:grpSpPr>
        <p:sp>
          <p:nvSpPr>
            <p:cNvPr id="8" name="Isosceles Triangle 7"/>
            <p:cNvSpPr/>
            <p:nvPr/>
          </p:nvSpPr>
          <p:spPr>
            <a:xfrm rot="1641634">
              <a:off x="5659120" y="3830027"/>
              <a:ext cx="2458720" cy="196088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746240" y="3647441"/>
              <a:ext cx="2743200" cy="27432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itle 4"/>
          <p:cNvSpPr>
            <a:spLocks noGrp="1"/>
          </p:cNvSpPr>
          <p:nvPr>
            <p:ph type="title"/>
          </p:nvPr>
        </p:nvSpPr>
        <p:spPr/>
        <p:txBody>
          <a:bodyPr/>
          <a:lstStyle/>
          <a:p>
            <a:r>
              <a:rPr lang="en-US" dirty="0"/>
              <a:t>Steps to Build a Machine Learning Solution</a:t>
            </a:r>
          </a:p>
        </p:txBody>
      </p:sp>
      <p:graphicFrame>
        <p:nvGraphicFramePr>
          <p:cNvPr id="4" name="Content Placeholder 3"/>
          <p:cNvGraphicFramePr>
            <a:graphicFrameLocks noGrp="1"/>
          </p:cNvGraphicFramePr>
          <p:nvPr>
            <p:ph idx="4294967295"/>
            <p:extLst>
              <p:ext uri="{D42A27DB-BD31-4B8C-83A1-F6EECF244321}">
                <p14:modId xmlns:p14="http://schemas.microsoft.com/office/powerpoint/2010/main" val="1735610122"/>
              </p:ext>
            </p:extLst>
          </p:nvPr>
        </p:nvGraphicFramePr>
        <p:xfrm>
          <a:off x="1412240" y="1028700"/>
          <a:ext cx="4683760" cy="46920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6" name="Diagram 5"/>
          <p:cNvGraphicFramePr/>
          <p:nvPr>
            <p:extLst>
              <p:ext uri="{D42A27DB-BD31-4B8C-83A1-F6EECF244321}">
                <p14:modId xmlns:p14="http://schemas.microsoft.com/office/powerpoint/2010/main" val="3053660567"/>
              </p:ext>
            </p:extLst>
          </p:nvPr>
        </p:nvGraphicFramePr>
        <p:xfrm>
          <a:off x="6715760" y="3464560"/>
          <a:ext cx="3049870" cy="299889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5920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FA01354-8521-45CE-9D0E-B804F9D51FA9}"/>
                                            </p:graphicEl>
                                          </p:spTgt>
                                        </p:tgtEl>
                                        <p:attrNameLst>
                                          <p:attrName>style.visibility</p:attrName>
                                        </p:attrNameLst>
                                      </p:cBhvr>
                                      <p:to>
                                        <p:strVal val="visible"/>
                                      </p:to>
                                    </p:set>
                                    <p:animEffect transition="in" filter="fade">
                                      <p:cBhvr>
                                        <p:cTn id="7" dur="500"/>
                                        <p:tgtEl>
                                          <p:spTgt spid="4">
                                            <p:graphicEl>
                                              <a:dgm id="{DFA01354-8521-45CE-9D0E-B804F9D51FA9}"/>
                                            </p:graphic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graphicEl>
                                              <a:dgm id="{3C24FC50-C5C6-462C-8E45-CBCB342FED21}"/>
                                            </p:graphicEl>
                                          </p:spTgt>
                                        </p:tgtEl>
                                        <p:attrNameLst>
                                          <p:attrName>style.visibility</p:attrName>
                                        </p:attrNameLst>
                                      </p:cBhvr>
                                      <p:to>
                                        <p:strVal val="visible"/>
                                      </p:to>
                                    </p:set>
                                    <p:animEffect transition="in" filter="fade">
                                      <p:cBhvr>
                                        <p:cTn id="11" dur="500"/>
                                        <p:tgtEl>
                                          <p:spTgt spid="4">
                                            <p:graphicEl>
                                              <a:dgm id="{3C24FC50-C5C6-462C-8E45-CBCB342FED21}"/>
                                            </p:graphic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graphicEl>
                                              <a:dgm id="{DE7813E2-3F1B-44AE-8A4D-E3A2F2554899}"/>
                                            </p:graphicEl>
                                          </p:spTgt>
                                        </p:tgtEl>
                                        <p:attrNameLst>
                                          <p:attrName>style.visibility</p:attrName>
                                        </p:attrNameLst>
                                      </p:cBhvr>
                                      <p:to>
                                        <p:strVal val="visible"/>
                                      </p:to>
                                    </p:set>
                                    <p:animEffect transition="in" filter="fade">
                                      <p:cBhvr>
                                        <p:cTn id="15" dur="500"/>
                                        <p:tgtEl>
                                          <p:spTgt spid="4">
                                            <p:graphicEl>
                                              <a:dgm id="{DE7813E2-3F1B-44AE-8A4D-E3A2F2554899}"/>
                                            </p:graphic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graphicEl>
                                              <a:dgm id="{DF1BCFFA-1A13-4ECE-ABE7-2B0C98FB72CA}"/>
                                            </p:graphicEl>
                                          </p:spTgt>
                                        </p:tgtEl>
                                        <p:attrNameLst>
                                          <p:attrName>style.visibility</p:attrName>
                                        </p:attrNameLst>
                                      </p:cBhvr>
                                      <p:to>
                                        <p:strVal val="visible"/>
                                      </p:to>
                                    </p:set>
                                    <p:animEffect transition="in" filter="fade">
                                      <p:cBhvr>
                                        <p:cTn id="19" dur="500"/>
                                        <p:tgtEl>
                                          <p:spTgt spid="4">
                                            <p:graphicEl>
                                              <a:dgm id="{DF1BCFFA-1A13-4ECE-ABE7-2B0C98FB72CA}"/>
                                            </p:graphic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
                                            <p:graphicEl>
                                              <a:dgm id="{AF00E959-5C43-48CD-A97C-060033D2AB03}"/>
                                            </p:graphicEl>
                                          </p:spTgt>
                                        </p:tgtEl>
                                        <p:attrNameLst>
                                          <p:attrName>style.visibility</p:attrName>
                                        </p:attrNameLst>
                                      </p:cBhvr>
                                      <p:to>
                                        <p:strVal val="visible"/>
                                      </p:to>
                                    </p:set>
                                    <p:animEffect transition="in" filter="fade">
                                      <p:cBhvr>
                                        <p:cTn id="23" dur="500"/>
                                        <p:tgtEl>
                                          <p:spTgt spid="4">
                                            <p:graphicEl>
                                              <a:dgm id="{AF00E959-5C43-48CD-A97C-060033D2AB03}"/>
                                            </p:graphic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
                                            <p:graphicEl>
                                              <a:dgm id="{828ADA7E-B440-4137-898B-7B4B8BC5694E}"/>
                                            </p:graphicEl>
                                          </p:spTgt>
                                        </p:tgtEl>
                                        <p:attrNameLst>
                                          <p:attrName>style.visibility</p:attrName>
                                        </p:attrNameLst>
                                      </p:cBhvr>
                                      <p:to>
                                        <p:strVal val="visible"/>
                                      </p:to>
                                    </p:set>
                                    <p:animEffect transition="in" filter="fade">
                                      <p:cBhvr>
                                        <p:cTn id="27" dur="500"/>
                                        <p:tgtEl>
                                          <p:spTgt spid="4">
                                            <p:graphicEl>
                                              <a:dgm id="{828ADA7E-B440-4137-898B-7B4B8BC5694E}"/>
                                            </p:graphic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4">
                                            <p:graphicEl>
                                              <a:dgm id="{A337D18A-A4B8-4BE0-8517-DCC85697C88E}"/>
                                            </p:graphicEl>
                                          </p:spTgt>
                                        </p:tgtEl>
                                        <p:attrNameLst>
                                          <p:attrName>style.visibility</p:attrName>
                                        </p:attrNameLst>
                                      </p:cBhvr>
                                      <p:to>
                                        <p:strVal val="visible"/>
                                      </p:to>
                                    </p:set>
                                    <p:animEffect transition="in" filter="fade">
                                      <p:cBhvr>
                                        <p:cTn id="31" dur="500"/>
                                        <p:tgtEl>
                                          <p:spTgt spid="4">
                                            <p:graphicEl>
                                              <a:dgm id="{A337D18A-A4B8-4BE0-8517-DCC85697C88E}"/>
                                            </p:graphicEl>
                                          </p:spTgt>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9A72A26C-5978-4FF1-9093-4D54A75560AF}"/>
                                            </p:graphicEl>
                                          </p:spTgt>
                                        </p:tgtEl>
                                        <p:attrNameLst>
                                          <p:attrName>style.visibility</p:attrName>
                                        </p:attrNameLst>
                                      </p:cBhvr>
                                      <p:to>
                                        <p:strVal val="visible"/>
                                      </p:to>
                                    </p:set>
                                    <p:animEffect transition="in" filter="fade">
                                      <p:cBhvr>
                                        <p:cTn id="35" dur="500"/>
                                        <p:tgtEl>
                                          <p:spTgt spid="4">
                                            <p:graphicEl>
                                              <a:dgm id="{9A72A26C-5978-4FF1-9093-4D54A75560AF}"/>
                                            </p:graphicEl>
                                          </p:spTgt>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4">
                                            <p:graphicEl>
                                              <a:dgm id="{38B5C9CA-1FA6-4B16-8DF0-3E2FA72359BD}"/>
                                            </p:graphicEl>
                                          </p:spTgt>
                                        </p:tgtEl>
                                        <p:attrNameLst>
                                          <p:attrName>style.visibility</p:attrName>
                                        </p:attrNameLst>
                                      </p:cBhvr>
                                      <p:to>
                                        <p:strVal val="visible"/>
                                      </p:to>
                                    </p:set>
                                    <p:animEffect transition="in" filter="fade">
                                      <p:cBhvr>
                                        <p:cTn id="39" dur="500"/>
                                        <p:tgtEl>
                                          <p:spTgt spid="4">
                                            <p:graphicEl>
                                              <a:dgm id="{38B5C9CA-1FA6-4B16-8DF0-3E2FA72359BD}"/>
                                            </p:graphicEl>
                                          </p:spTgt>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4">
                                            <p:graphicEl>
                                              <a:dgm id="{66FC7FA2-FEBD-4CF1-9360-0B12A7BD5B9B}"/>
                                            </p:graphicEl>
                                          </p:spTgt>
                                        </p:tgtEl>
                                        <p:attrNameLst>
                                          <p:attrName>style.visibility</p:attrName>
                                        </p:attrNameLst>
                                      </p:cBhvr>
                                      <p:to>
                                        <p:strVal val="visible"/>
                                      </p:to>
                                    </p:set>
                                    <p:animEffect transition="in" filter="fade">
                                      <p:cBhvr>
                                        <p:cTn id="43" dur="500"/>
                                        <p:tgtEl>
                                          <p:spTgt spid="4">
                                            <p:graphicEl>
                                              <a:dgm id="{66FC7FA2-FEBD-4CF1-9360-0B12A7BD5B9B}"/>
                                            </p:graphicEl>
                                          </p:spTgt>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6">
                                            <p:graphicEl>
                                              <a:dgm id="{61FACFFD-3C32-45B5-A024-7D8CD673771C}"/>
                                            </p:graphicEl>
                                          </p:spTgt>
                                        </p:tgtEl>
                                        <p:attrNameLst>
                                          <p:attrName>style.visibility</p:attrName>
                                        </p:attrNameLst>
                                      </p:cBhvr>
                                      <p:to>
                                        <p:strVal val="visible"/>
                                      </p:to>
                                    </p:set>
                                    <p:animEffect transition="in" filter="fade">
                                      <p:cBhvr>
                                        <p:cTn id="51" dur="500"/>
                                        <p:tgtEl>
                                          <p:spTgt spid="6">
                                            <p:graphicEl>
                                              <a:dgm id="{61FACFFD-3C32-45B5-A024-7D8CD673771C}"/>
                                            </p:graphicEl>
                                          </p:spTgt>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6">
                                            <p:graphicEl>
                                              <a:dgm id="{56BE076D-F7E6-459C-898D-C48A8889B285}"/>
                                            </p:graphicEl>
                                          </p:spTgt>
                                        </p:tgtEl>
                                        <p:attrNameLst>
                                          <p:attrName>style.visibility</p:attrName>
                                        </p:attrNameLst>
                                      </p:cBhvr>
                                      <p:to>
                                        <p:strVal val="visible"/>
                                      </p:to>
                                    </p:set>
                                    <p:animEffect transition="in" filter="fade">
                                      <p:cBhvr>
                                        <p:cTn id="55" dur="500"/>
                                        <p:tgtEl>
                                          <p:spTgt spid="6">
                                            <p:graphicEl>
                                              <a:dgm id="{56BE076D-F7E6-459C-898D-C48A8889B285}"/>
                                            </p:graphicEl>
                                          </p:spTgt>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
                                            <p:graphicEl>
                                              <a:dgm id="{F700A775-0DDC-45B5-8038-6B9F15E13EF5}"/>
                                            </p:graphicEl>
                                          </p:spTgt>
                                        </p:tgtEl>
                                        <p:attrNameLst>
                                          <p:attrName>style.visibility</p:attrName>
                                        </p:attrNameLst>
                                      </p:cBhvr>
                                      <p:to>
                                        <p:strVal val="visible"/>
                                      </p:to>
                                    </p:set>
                                    <p:animEffect transition="in" filter="fade">
                                      <p:cBhvr>
                                        <p:cTn id="59" dur="500"/>
                                        <p:tgtEl>
                                          <p:spTgt spid="6">
                                            <p:graphicEl>
                                              <a:dgm id="{F700A775-0DDC-45B5-8038-6B9F15E13EF5}"/>
                                            </p:graphicEl>
                                          </p:spTgt>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6">
                                            <p:graphicEl>
                                              <a:dgm id="{A29DCF89-BF88-4E11-A633-22CD9DCD9666}"/>
                                            </p:graphicEl>
                                          </p:spTgt>
                                        </p:tgtEl>
                                        <p:attrNameLst>
                                          <p:attrName>style.visibility</p:attrName>
                                        </p:attrNameLst>
                                      </p:cBhvr>
                                      <p:to>
                                        <p:strVal val="visible"/>
                                      </p:to>
                                    </p:set>
                                    <p:animEffect transition="in" filter="fade">
                                      <p:cBhvr>
                                        <p:cTn id="63" dur="500"/>
                                        <p:tgtEl>
                                          <p:spTgt spid="6">
                                            <p:graphicEl>
                                              <a:dgm id="{A29DCF89-BF88-4E11-A633-22CD9DCD9666}"/>
                                            </p:graphicEl>
                                          </p:spTgt>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6">
                                            <p:graphicEl>
                                              <a:dgm id="{429DC0BC-9253-4192-A897-B853274FF7AA}"/>
                                            </p:graphicEl>
                                          </p:spTgt>
                                        </p:tgtEl>
                                        <p:attrNameLst>
                                          <p:attrName>style.visibility</p:attrName>
                                        </p:attrNameLst>
                                      </p:cBhvr>
                                      <p:to>
                                        <p:strVal val="visible"/>
                                      </p:to>
                                    </p:set>
                                    <p:animEffect transition="in" filter="fade">
                                      <p:cBhvr>
                                        <p:cTn id="67" dur="500"/>
                                        <p:tgtEl>
                                          <p:spTgt spid="6">
                                            <p:graphicEl>
                                              <a:dgm id="{429DC0BC-9253-4192-A897-B853274FF7AA}"/>
                                            </p:graphicEl>
                                          </p:spTgt>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6">
                                            <p:graphicEl>
                                              <a:dgm id="{D609ACAE-4C88-49E2-8C21-E50FAF8EEF10}"/>
                                            </p:graphicEl>
                                          </p:spTgt>
                                        </p:tgtEl>
                                        <p:attrNameLst>
                                          <p:attrName>style.visibility</p:attrName>
                                        </p:attrNameLst>
                                      </p:cBhvr>
                                      <p:to>
                                        <p:strVal val="visible"/>
                                      </p:to>
                                    </p:set>
                                    <p:animEffect transition="in" filter="fade">
                                      <p:cBhvr>
                                        <p:cTn id="71" dur="500"/>
                                        <p:tgtEl>
                                          <p:spTgt spid="6">
                                            <p:graphicEl>
                                              <a:dgm id="{D609ACAE-4C88-49E2-8C21-E50FAF8EEF10}"/>
                                            </p:graphicEl>
                                          </p:spTgt>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6">
                                            <p:graphicEl>
                                              <a:dgm id="{2C87F04E-1A5B-448B-8556-DA1C136E59DA}"/>
                                            </p:graphicEl>
                                          </p:spTgt>
                                        </p:tgtEl>
                                        <p:attrNameLst>
                                          <p:attrName>style.visibility</p:attrName>
                                        </p:attrNameLst>
                                      </p:cBhvr>
                                      <p:to>
                                        <p:strVal val="visible"/>
                                      </p:to>
                                    </p:set>
                                    <p:animEffect transition="in" filter="fade">
                                      <p:cBhvr>
                                        <p:cTn id="75" dur="500"/>
                                        <p:tgtEl>
                                          <p:spTgt spid="6">
                                            <p:graphicEl>
                                              <a:dgm id="{2C87F04E-1A5B-448B-8556-DA1C136E59DA}"/>
                                            </p:graphicEl>
                                          </p:spTgt>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6">
                                            <p:graphicEl>
                                              <a:dgm id="{43BC5222-2A2A-4DE1-B1E2-619CDB27BFD4}"/>
                                            </p:graphicEl>
                                          </p:spTgt>
                                        </p:tgtEl>
                                        <p:attrNameLst>
                                          <p:attrName>style.visibility</p:attrName>
                                        </p:attrNameLst>
                                      </p:cBhvr>
                                      <p:to>
                                        <p:strVal val="visible"/>
                                      </p:to>
                                    </p:set>
                                    <p:animEffect transition="in" filter="fade">
                                      <p:cBhvr>
                                        <p:cTn id="79" dur="500"/>
                                        <p:tgtEl>
                                          <p:spTgt spid="6">
                                            <p:graphicEl>
                                              <a:dgm id="{43BC5222-2A2A-4DE1-B1E2-619CDB27BFD4}"/>
                                            </p:graphicEl>
                                          </p:spTgt>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6">
                                            <p:graphicEl>
                                              <a:dgm id="{A59E113D-B3F5-43F8-A6E3-371B463FE7AB}"/>
                                            </p:graphicEl>
                                          </p:spTgt>
                                        </p:tgtEl>
                                        <p:attrNameLst>
                                          <p:attrName>style.visibility</p:attrName>
                                        </p:attrNameLst>
                                      </p:cBhvr>
                                      <p:to>
                                        <p:strVal val="visible"/>
                                      </p:to>
                                    </p:set>
                                    <p:animEffect transition="in" filter="fade">
                                      <p:cBhvr>
                                        <p:cTn id="83" dur="500"/>
                                        <p:tgtEl>
                                          <p:spTgt spid="6">
                                            <p:graphicEl>
                                              <a:dgm id="{A59E113D-B3F5-43F8-A6E3-371B463FE7AB}"/>
                                            </p:graphicEl>
                                          </p:spTgt>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6">
                                            <p:graphicEl>
                                              <a:dgm id="{ADB0B3F4-F058-41F4-89A8-79B7B0F5DE07}"/>
                                            </p:graphicEl>
                                          </p:spTgt>
                                        </p:tgtEl>
                                        <p:attrNameLst>
                                          <p:attrName>style.visibility</p:attrName>
                                        </p:attrNameLst>
                                      </p:cBhvr>
                                      <p:to>
                                        <p:strVal val="visible"/>
                                      </p:to>
                                    </p:set>
                                    <p:animEffect transition="in" filter="fade">
                                      <p:cBhvr>
                                        <p:cTn id="87" dur="500"/>
                                        <p:tgtEl>
                                          <p:spTgt spid="6">
                                            <p:graphicEl>
                                              <a:dgm id="{ADB0B3F4-F058-41F4-89A8-79B7B0F5DE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Graphic spid="6"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a:t>
            </a:r>
          </a:p>
        </p:txBody>
      </p:sp>
      <p:sp>
        <p:nvSpPr>
          <p:cNvPr id="3" name="Content Placeholder 2"/>
          <p:cNvSpPr>
            <a:spLocks noGrp="1"/>
          </p:cNvSpPr>
          <p:nvPr>
            <p:ph idx="1"/>
          </p:nvPr>
        </p:nvSpPr>
        <p:spPr/>
        <p:txBody>
          <a:bodyPr/>
          <a:lstStyle/>
          <a:p>
            <a:r>
              <a:rPr lang="en-US" dirty="0"/>
              <a:t>Statistics</a:t>
            </a:r>
          </a:p>
          <a:p>
            <a:pPr marL="457200" lvl="1" indent="0">
              <a:buNone/>
            </a:pPr>
            <a:r>
              <a:rPr lang="en-US" dirty="0"/>
              <a:t>Develops </a:t>
            </a:r>
            <a:r>
              <a:rPr lang="en-US" dirty="0" err="1" smtClean="0"/>
              <a:t>methods|models</a:t>
            </a:r>
            <a:r>
              <a:rPr lang="en-US" dirty="0" smtClean="0"/>
              <a:t> </a:t>
            </a:r>
            <a:r>
              <a:rPr lang="en-US" dirty="0"/>
              <a:t>that explains data</a:t>
            </a:r>
          </a:p>
          <a:p>
            <a:pPr marL="457200" lvl="1" indent="0">
              <a:buNone/>
            </a:pPr>
            <a:endParaRPr lang="en-US" dirty="0"/>
          </a:p>
          <a:p>
            <a:r>
              <a:rPr lang="en-US" dirty="0"/>
              <a:t>Data Mining</a:t>
            </a:r>
          </a:p>
          <a:p>
            <a:pPr marL="0" indent="0">
              <a:buNone/>
            </a:pPr>
            <a:r>
              <a:rPr lang="en-US" sz="2400" dirty="0"/>
              <a:t>     Find previously unknown schema, patterns in data</a:t>
            </a:r>
          </a:p>
          <a:p>
            <a:endParaRPr lang="en-US" dirty="0"/>
          </a:p>
          <a:p>
            <a:r>
              <a:rPr lang="en-US" dirty="0"/>
              <a:t>Artificial Intelligence</a:t>
            </a:r>
          </a:p>
          <a:p>
            <a:pPr marL="0" indent="0">
              <a:buNone/>
            </a:pPr>
            <a:r>
              <a:rPr lang="en-US" sz="2400" dirty="0"/>
              <a:t>	Procedure of programing a computer to behave intelligent</a:t>
            </a:r>
          </a:p>
          <a:p>
            <a:pPr marL="0" indent="0">
              <a:buNone/>
            </a:pPr>
            <a:endParaRPr lang="en-US" sz="2400" dirty="0"/>
          </a:p>
          <a:p>
            <a:r>
              <a:rPr lang="en-US" dirty="0"/>
              <a:t>Predictive Analytics</a:t>
            </a:r>
          </a:p>
          <a:p>
            <a:pPr marL="0" indent="0">
              <a:buNone/>
            </a:pPr>
            <a:r>
              <a:rPr lang="en-US" sz="2400" dirty="0"/>
              <a:t>	Using Machine Learning techniques to predict future</a:t>
            </a:r>
          </a:p>
        </p:txBody>
      </p:sp>
    </p:spTree>
    <p:extLst>
      <p:ext uri="{BB962C8B-B14F-4D97-AF65-F5344CB8AC3E}">
        <p14:creationId xmlns:p14="http://schemas.microsoft.com/office/powerpoint/2010/main" val="264793098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 calcmode="lin" valueType="num">
                                      <p:cBhvr additive="base">
                                        <p:cTn id="3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 calcmode="lin" valueType="num">
                                      <p:cBhvr additive="base">
                                        <p:cTn id="4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70853" y="18121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Agent allocation</a:t>
            </a:r>
          </a:p>
        </p:txBody>
      </p:sp>
      <p:sp>
        <p:nvSpPr>
          <p:cNvPr id="117" name="Rectangle 116"/>
          <p:cNvSpPr/>
          <p:nvPr/>
        </p:nvSpPr>
        <p:spPr bwMode="auto">
          <a:xfrm>
            <a:off x="9070853" y="2540971"/>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Warehouse efficiency</a:t>
            </a:r>
          </a:p>
        </p:txBody>
      </p:sp>
      <p:sp>
        <p:nvSpPr>
          <p:cNvPr id="118" name="Rectangle 117"/>
          <p:cNvSpPr/>
          <p:nvPr/>
        </p:nvSpPr>
        <p:spPr bwMode="auto">
          <a:xfrm>
            <a:off x="9070853" y="32698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Smart buildings</a:t>
            </a:r>
          </a:p>
        </p:txBody>
      </p:sp>
      <p:sp>
        <p:nvSpPr>
          <p:cNvPr id="119" name="Rectangle 118"/>
          <p:cNvSpPr/>
          <p:nvPr/>
        </p:nvSpPr>
        <p:spPr bwMode="auto">
          <a:xfrm>
            <a:off x="9070853" y="39986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Predictive maintenance</a:t>
            </a:r>
          </a:p>
        </p:txBody>
      </p:sp>
      <p:sp>
        <p:nvSpPr>
          <p:cNvPr id="120" name="Rectangle 119"/>
          <p:cNvSpPr/>
          <p:nvPr/>
        </p:nvSpPr>
        <p:spPr bwMode="auto">
          <a:xfrm>
            <a:off x="9070853" y="472748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6144031" y="181213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6144031" y="2540973"/>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Personalized offers</a:t>
            </a:r>
          </a:p>
        </p:txBody>
      </p:sp>
      <p:sp>
        <p:nvSpPr>
          <p:cNvPr id="124" name="Rectangle 123"/>
          <p:cNvSpPr/>
          <p:nvPr/>
        </p:nvSpPr>
        <p:spPr bwMode="auto">
          <a:xfrm>
            <a:off x="6144031" y="3269810"/>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Product </a:t>
            </a:r>
            <a:r>
              <a:rPr lang="en-US" sz="1600" spc="-98" dirty="0">
                <a:gradFill>
                  <a:gsLst>
                    <a:gs pos="1250">
                      <a:srgbClr val="FFFFFF"/>
                    </a:gs>
                    <a:gs pos="100000">
                      <a:srgbClr val="FFFFFF"/>
                    </a:gs>
                  </a:gsLst>
                  <a:lin ang="5400000" scaled="0"/>
                </a:gradFill>
              </a:rPr>
              <a:t>recommendation</a:t>
            </a:r>
          </a:p>
        </p:txBody>
      </p:sp>
      <p:sp>
        <p:nvSpPr>
          <p:cNvPr id="128" name="Rectangle 127"/>
          <p:cNvSpPr/>
          <p:nvPr/>
        </p:nvSpPr>
        <p:spPr bwMode="auto">
          <a:xfrm>
            <a:off x="284282" y="400675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Fraud detection</a:t>
            </a:r>
          </a:p>
        </p:txBody>
      </p:sp>
      <p:sp>
        <p:nvSpPr>
          <p:cNvPr id="129" name="Rectangle 128"/>
          <p:cNvSpPr/>
          <p:nvPr/>
        </p:nvSpPr>
        <p:spPr bwMode="auto">
          <a:xfrm>
            <a:off x="284282" y="473559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Risk management</a:t>
            </a:r>
          </a:p>
        </p:txBody>
      </p:sp>
      <p:sp>
        <p:nvSpPr>
          <p:cNvPr id="151" name="Rectangle 150"/>
          <p:cNvSpPr/>
          <p:nvPr/>
        </p:nvSpPr>
        <p:spPr bwMode="auto">
          <a:xfrm>
            <a:off x="3219040" y="18245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0" bIns="45702" numCol="1" rtlCol="0" anchor="ctr" anchorCtr="0" compatLnSpc="1">
            <a:prstTxWarp prst="textNoShape">
              <a:avLst/>
            </a:prstTxWarp>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3219040"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3219040" y="32822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dirty="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3219040" y="40110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Marketing mix optimization</a:t>
            </a:r>
          </a:p>
        </p:txBody>
      </p:sp>
      <p:grpSp>
        <p:nvGrpSpPr>
          <p:cNvPr id="55" name="Group 54"/>
          <p:cNvGrpSpPr/>
          <p:nvPr/>
        </p:nvGrpSpPr>
        <p:grpSpPr>
          <a:xfrm>
            <a:off x="456314" y="4203545"/>
            <a:ext cx="392871" cy="266567"/>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309422" y="3424600"/>
            <a:ext cx="421264" cy="394818"/>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309422" y="1944406"/>
            <a:ext cx="390683" cy="39560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66" name="Group 65"/>
          <p:cNvGrpSpPr/>
          <p:nvPr/>
        </p:nvGrpSpPr>
        <p:grpSpPr bwMode="black">
          <a:xfrm>
            <a:off x="9236988" y="2685673"/>
            <a:ext cx="455709" cy="370740"/>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grpSp>
        <p:nvGrpSpPr>
          <p:cNvPr id="70" name="Group 69"/>
          <p:cNvGrpSpPr/>
          <p:nvPr/>
        </p:nvGrpSpPr>
        <p:grpSpPr>
          <a:xfrm>
            <a:off x="6308288" y="2664524"/>
            <a:ext cx="413044" cy="413044"/>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36988" y="1942116"/>
            <a:ext cx="373367" cy="4001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3367338" y="3400803"/>
            <a:ext cx="422960" cy="42296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dirty="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3352127" y="2019861"/>
            <a:ext cx="441602" cy="26656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a:extLst/>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3367338" y="4155500"/>
            <a:ext cx="371335" cy="37123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3352126" y="2697408"/>
            <a:ext cx="336466" cy="369147"/>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a:extLst/>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36987" y="4872246"/>
            <a:ext cx="435266" cy="37061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456314" y="4932895"/>
            <a:ext cx="412114" cy="265542"/>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dirty="0">
              <a:gradFill>
                <a:gsLst>
                  <a:gs pos="1250">
                    <a:srgbClr val="FFFFFF"/>
                  </a:gs>
                  <a:gs pos="100000">
                    <a:srgbClr val="FFFFFF"/>
                  </a:gs>
                </a:gsLst>
                <a:lin ang="5400000" scaled="0"/>
              </a:gradFill>
            </a:endParaRPr>
          </a:p>
        </p:txBody>
      </p:sp>
      <p:grpSp>
        <p:nvGrpSpPr>
          <p:cNvPr id="112" name="Group 111"/>
          <p:cNvGrpSpPr/>
          <p:nvPr/>
        </p:nvGrpSpPr>
        <p:grpSpPr>
          <a:xfrm>
            <a:off x="9236989" y="3414456"/>
            <a:ext cx="320091" cy="370855"/>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dirty="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90296" y="4137806"/>
            <a:ext cx="336753" cy="38182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895816"/>
            <a:endParaRPr lang="en-US" sz="1600" dirty="0">
              <a:gradFill>
                <a:gsLst>
                  <a:gs pos="1250">
                    <a:srgbClr val="FFFFFF"/>
                  </a:gs>
                  <a:gs pos="100000">
                    <a:srgbClr val="FFFFFF"/>
                  </a:gs>
                </a:gsLst>
                <a:lin ang="5400000" scaled="0"/>
              </a:gradFill>
            </a:endParaRPr>
          </a:p>
        </p:txBody>
      </p:sp>
      <p:sp>
        <p:nvSpPr>
          <p:cNvPr id="5" name="Rectangle 4"/>
          <p:cNvSpPr/>
          <p:nvPr/>
        </p:nvSpPr>
        <p:spPr bwMode="auto">
          <a:xfrm>
            <a:off x="3212937" y="1030162"/>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Sales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95143" y="1028700"/>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Finance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40115"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Customer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68031"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dirty="0">
                <a:gradFill>
                  <a:gsLst>
                    <a:gs pos="1250">
                      <a:srgbClr val="FFFFFF"/>
                    </a:gs>
                    <a:gs pos="100000">
                      <a:srgbClr val="FFFFFF"/>
                    </a:gs>
                  </a:gsLst>
                  <a:lin ang="5400000" scaled="0"/>
                </a:gradFill>
                <a:cs typeface="Segoe UI" pitchFamily="34" charset="0"/>
              </a:rPr>
              <a:t>Operations </a:t>
            </a:r>
            <a:br>
              <a:rPr lang="en-US" sz="1567" kern="0" dirty="0">
                <a:gradFill>
                  <a:gsLst>
                    <a:gs pos="1250">
                      <a:srgbClr val="FFFFFF"/>
                    </a:gs>
                    <a:gs pos="100000">
                      <a:srgbClr val="FFFFFF"/>
                    </a:gs>
                  </a:gsLst>
                  <a:lin ang="5400000" scaled="0"/>
                </a:gradFill>
                <a:cs typeface="Segoe UI" pitchFamily="34" charset="0"/>
              </a:rPr>
            </a:br>
            <a:r>
              <a:rPr lang="en-US" sz="1567" kern="0" dirty="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3352125" y="1192274"/>
            <a:ext cx="471792" cy="36233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28" rIns="80655" bIns="40328" numCol="1" anchor="t" anchorCtr="0" compatLnSpc="1">
            <a:prstTxWarp prst="textNoShape">
              <a:avLst/>
            </a:prstTxWarp>
          </a:bodyPr>
          <a:lstStyle/>
          <a:p>
            <a:pPr algn="ctr"/>
            <a:endParaRPr lang="en-US" sz="1567" dirty="0">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36989" y="1202935"/>
            <a:ext cx="450502" cy="3604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baseline="-25000" dirty="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309420" y="1182356"/>
            <a:ext cx="498424" cy="393033"/>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a:extLst/>
        </p:spPr>
        <p:txBody>
          <a:bodyPr vert="horz" wrap="square" lIns="89606" tIns="44804" rIns="89606" bIns="44804" numCol="1" anchor="t" anchorCtr="0" compatLnSpc="1">
            <a:prstTxWarp prst="textNoShape">
              <a:avLst/>
            </a:prstTxWarp>
          </a:bodyPr>
          <a:lstStyle/>
          <a:p>
            <a:pPr defTabSz="914004"/>
            <a:endParaRPr lang="en-US" sz="1764" dirty="0">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472182" y="1293170"/>
            <a:ext cx="512428" cy="234253"/>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895820"/>
            <a:endParaRPr lang="en-US" sz="1666" dirty="0">
              <a:gradFill>
                <a:gsLst>
                  <a:gs pos="1250">
                    <a:srgbClr val="FFFFFF"/>
                  </a:gs>
                  <a:gs pos="100000">
                    <a:srgbClr val="FFFFFF"/>
                  </a:gs>
                </a:gsLst>
                <a:lin ang="5400000" scaled="0"/>
              </a:gradFill>
            </a:endParaRPr>
          </a:p>
        </p:txBody>
      </p:sp>
      <p:sp>
        <p:nvSpPr>
          <p:cNvPr id="74" name="Rectangle 73"/>
          <p:cNvSpPr/>
          <p:nvPr/>
        </p:nvSpPr>
        <p:spPr bwMode="auto">
          <a:xfrm>
            <a:off x="308455" y="326759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Investment modelling </a:t>
            </a:r>
          </a:p>
        </p:txBody>
      </p:sp>
      <p:sp>
        <p:nvSpPr>
          <p:cNvPr id="3" name="TextBox 2"/>
          <p:cNvSpPr txBox="1"/>
          <p:nvPr/>
        </p:nvSpPr>
        <p:spPr>
          <a:xfrm>
            <a:off x="321767" y="3317178"/>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88" name="Title 1"/>
          <p:cNvSpPr>
            <a:spLocks noGrp="1"/>
          </p:cNvSpPr>
          <p:nvPr>
            <p:ph type="title"/>
          </p:nvPr>
        </p:nvSpPr>
        <p:spPr/>
        <p:txBody>
          <a:bodyPr/>
          <a:lstStyle/>
          <a:p>
            <a:r>
              <a:rPr lang="en-US" dirty="0"/>
              <a:t>Example use cases</a:t>
            </a:r>
          </a:p>
        </p:txBody>
      </p:sp>
      <p:sp>
        <p:nvSpPr>
          <p:cNvPr id="75" name="Rectangle 74"/>
          <p:cNvSpPr/>
          <p:nvPr/>
        </p:nvSpPr>
        <p:spPr bwMode="auto">
          <a:xfrm>
            <a:off x="295143" y="185296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Revenue Forecasting</a:t>
            </a:r>
          </a:p>
        </p:txBody>
      </p:sp>
      <p:sp>
        <p:nvSpPr>
          <p:cNvPr id="76" name="TextBox 75"/>
          <p:cNvSpPr txBox="1"/>
          <p:nvPr/>
        </p:nvSpPr>
        <p:spPr>
          <a:xfrm>
            <a:off x="308455" y="1902546"/>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dirty="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dirty="0">
              <a:gradFill>
                <a:gsLst>
                  <a:gs pos="2917">
                    <a:srgbClr val="FFFFFF"/>
                  </a:gs>
                  <a:gs pos="30000">
                    <a:srgbClr val="FFFFFF"/>
                  </a:gs>
                </a:gsLst>
                <a:lin ang="5400000" scaled="0"/>
              </a:gradFill>
            </a:endParaRPr>
          </a:p>
        </p:txBody>
      </p:sp>
      <p:sp>
        <p:nvSpPr>
          <p:cNvPr id="78" name="Rectangle 77"/>
          <p:cNvSpPr/>
          <p:nvPr/>
        </p:nvSpPr>
        <p:spPr bwMode="auto">
          <a:xfrm>
            <a:off x="281462"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dirty="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72182" y="2671425"/>
            <a:ext cx="424998" cy="351685"/>
          </a:xfrm>
          <a:prstGeom prst="rect">
            <a:avLst/>
          </a:prstGeom>
          <a:noFill/>
        </p:spPr>
      </p:pic>
    </p:spTree>
    <p:extLst>
      <p:ext uri="{BB962C8B-B14F-4D97-AF65-F5344CB8AC3E}">
        <p14:creationId xmlns:p14="http://schemas.microsoft.com/office/powerpoint/2010/main" val="402040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Machine Learning Algorithms</a:t>
            </a:r>
          </a:p>
        </p:txBody>
      </p:sp>
      <p:sp>
        <p:nvSpPr>
          <p:cNvPr id="6" name="Content Placeholder 5"/>
          <p:cNvSpPr>
            <a:spLocks noGrp="1"/>
          </p:cNvSpPr>
          <p:nvPr>
            <p:ph idx="1"/>
          </p:nvPr>
        </p:nvSpPr>
        <p:spPr>
          <a:xfrm>
            <a:off x="152400" y="1028700"/>
            <a:ext cx="9537700" cy="5359400"/>
          </a:xfrm>
        </p:spPr>
        <p:txBody>
          <a:bodyPr/>
          <a:lstStyle/>
          <a:p>
            <a:endParaRPr lang="en-US" dirty="0"/>
          </a:p>
          <a:p>
            <a:r>
              <a:rPr lang="en-US" dirty="0"/>
              <a:t>ML Algorithm defines how your </a:t>
            </a:r>
            <a:r>
              <a:rPr lang="en-US" b="1" dirty="0"/>
              <a:t>model</a:t>
            </a:r>
            <a:r>
              <a:rPr lang="en-US" dirty="0"/>
              <a:t> will react</a:t>
            </a:r>
          </a:p>
          <a:p>
            <a:endParaRPr lang="en-US" dirty="0"/>
          </a:p>
          <a:p>
            <a:r>
              <a:rPr lang="en-US" dirty="0"/>
              <a:t>Which Algorithm to use? Depends on:</a:t>
            </a:r>
          </a:p>
          <a:p>
            <a:pPr lvl="1"/>
            <a:r>
              <a:rPr lang="en-US" dirty="0"/>
              <a:t>Data Quality</a:t>
            </a:r>
          </a:p>
          <a:p>
            <a:pPr lvl="1"/>
            <a:r>
              <a:rPr lang="en-US" dirty="0"/>
              <a:t>Data Size</a:t>
            </a:r>
          </a:p>
          <a:p>
            <a:pPr lvl="1"/>
            <a:r>
              <a:rPr lang="en-US" dirty="0"/>
              <a:t>What you want to predict</a:t>
            </a:r>
          </a:p>
          <a:p>
            <a:pPr lvl="1"/>
            <a:r>
              <a:rPr lang="en-US" dirty="0"/>
              <a:t>Time constraint</a:t>
            </a:r>
          </a:p>
          <a:p>
            <a:pPr lvl="1"/>
            <a:r>
              <a:rPr lang="en-US" dirty="0"/>
              <a:t>Computation power</a:t>
            </a:r>
          </a:p>
          <a:p>
            <a:pPr lvl="1"/>
            <a:r>
              <a:rPr lang="en-US" dirty="0"/>
              <a:t>Memory limits </a:t>
            </a:r>
          </a:p>
        </p:txBody>
      </p:sp>
      <p:pic>
        <p:nvPicPr>
          <p:cNvPr id="7" name="Picture 6"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9309614" y="1289537"/>
            <a:ext cx="1555235" cy="2108793"/>
          </a:xfrm>
          <a:prstGeom prst="rect">
            <a:avLst/>
          </a:prstGeom>
        </p:spPr>
      </p:pic>
      <p:grpSp>
        <p:nvGrpSpPr>
          <p:cNvPr id="10" name="Group 9"/>
          <p:cNvGrpSpPr/>
          <p:nvPr/>
        </p:nvGrpSpPr>
        <p:grpSpPr>
          <a:xfrm>
            <a:off x="9309614" y="4018468"/>
            <a:ext cx="1555235" cy="2108794"/>
            <a:chOff x="10195407" y="4094994"/>
            <a:chExt cx="1240428" cy="1681937"/>
          </a:xfrm>
        </p:grpSpPr>
        <p:pic>
          <p:nvPicPr>
            <p:cNvPr id="8" name="Picture 7" descr="Brain, Head, Science, Human, Biology, Scheme, Profile"/>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10195407" y="4094994"/>
              <a:ext cx="1240428" cy="1681937"/>
            </a:xfrm>
            <a:prstGeom prst="rect">
              <a:avLst/>
            </a:prstGeom>
          </p:spPr>
        </p:pic>
        <p:pic>
          <p:nvPicPr>
            <p:cNvPr id="9" name="Picture 8" descr="Gehirn, Anatomie, Menschliche, Wissenschaft, Gesundheit"/>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49999">
              <a:off x="10421210" y="4200476"/>
              <a:ext cx="788822" cy="566966"/>
            </a:xfrm>
            <a:prstGeom prst="rect">
              <a:avLst/>
            </a:prstGeom>
          </p:spPr>
        </p:pic>
      </p:grpSp>
    </p:spTree>
    <p:extLst>
      <p:ext uri="{BB962C8B-B14F-4D97-AF65-F5344CB8AC3E}">
        <p14:creationId xmlns:p14="http://schemas.microsoft.com/office/powerpoint/2010/main" val="9350206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Machine Learning Algorithms</a:t>
            </a:r>
          </a:p>
        </p:txBody>
      </p:sp>
      <p:sp>
        <p:nvSpPr>
          <p:cNvPr id="7" name="Content Placeholder 6"/>
          <p:cNvSpPr>
            <a:spLocks noGrp="1"/>
          </p:cNvSpPr>
          <p:nvPr>
            <p:ph idx="1"/>
          </p:nvPr>
        </p:nvSpPr>
        <p:spPr/>
        <p:txBody>
          <a:bodyPr/>
          <a:lstStyle/>
          <a:p>
            <a:pPr marL="0" indent="0">
              <a:buNone/>
            </a:pPr>
            <a:endParaRPr lang="en-US" dirty="0"/>
          </a:p>
          <a:p>
            <a:pPr marL="0" indent="0">
              <a:buNone/>
            </a:pPr>
            <a:r>
              <a:rPr lang="en-US" dirty="0"/>
              <a:t>You can develop solutions by using</a:t>
            </a:r>
          </a:p>
          <a:p>
            <a:r>
              <a:rPr lang="en-US" dirty="0"/>
              <a:t>Custom algorithms written in R | Python</a:t>
            </a:r>
          </a:p>
          <a:p>
            <a:r>
              <a:rPr lang="en-US" dirty="0"/>
              <a:t>Ready to use ML services from data market</a:t>
            </a:r>
          </a:p>
          <a:p>
            <a:r>
              <a:rPr lang="en-US" dirty="0"/>
              <a:t>Existing algorithms</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1497" y="1003685"/>
            <a:ext cx="9829006" cy="5394921"/>
          </a:xfrm>
          <a:prstGeom prst="rect">
            <a:avLst/>
          </a:prstGeom>
        </p:spPr>
      </p:pic>
    </p:spTree>
    <p:extLst>
      <p:ext uri="{BB962C8B-B14F-4D97-AF65-F5344CB8AC3E}">
        <p14:creationId xmlns:p14="http://schemas.microsoft.com/office/powerpoint/2010/main" val="263577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1000"/>
                                        <p:tgtEl>
                                          <p:spTgt spid="7">
                                            <p:txEl>
                                              <p:pRg st="2" end="2"/>
                                            </p:txEl>
                                          </p:spTgt>
                                        </p:tgtEl>
                                      </p:cBhvr>
                                    </p:animEffect>
                                    <p:anim calcmode="lin" valueType="num">
                                      <p:cBhvr>
                                        <p:cTn id="8"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xEl>
                                              <p:pRg st="3" end="3"/>
                                            </p:txEl>
                                          </p:spTgt>
                                        </p:tgtEl>
                                        <p:attrNameLst>
                                          <p:attrName>style.visibility</p:attrName>
                                        </p:attrNameLst>
                                      </p:cBhvr>
                                      <p:to>
                                        <p:strVal val="visible"/>
                                      </p:to>
                                    </p:set>
                                    <p:animEffect transition="in" filter="fade">
                                      <p:cBhvr>
                                        <p:cTn id="14" dur="1000"/>
                                        <p:tgtEl>
                                          <p:spTgt spid="7">
                                            <p:txEl>
                                              <p:pRg st="3" end="3"/>
                                            </p:txEl>
                                          </p:spTgt>
                                        </p:tgtEl>
                                      </p:cBhvr>
                                    </p:animEffect>
                                    <p:anim calcmode="lin" valueType="num">
                                      <p:cBhvr>
                                        <p:cTn id="15"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animEffect transition="in" filter="fade">
                                      <p:cBhvr>
                                        <p:cTn id="21" dur="1000"/>
                                        <p:tgtEl>
                                          <p:spTgt spid="7">
                                            <p:txEl>
                                              <p:pRg st="4" end="4"/>
                                            </p:txEl>
                                          </p:spTgt>
                                        </p:tgtEl>
                                      </p:cBhvr>
                                    </p:animEffect>
                                    <p:anim calcmode="lin" valueType="num">
                                      <p:cBhvr>
                                        <p:cTn id="22"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1+#ppt_w/2"/>
                                          </p:val>
                                        </p:tav>
                                        <p:tav tm="100000">
                                          <p:val>
                                            <p:strVal val="#ppt_x"/>
                                          </p:val>
                                        </p:tav>
                                      </p:tavLst>
                                    </p:anim>
                                    <p:anim calcmode="lin" valueType="num">
                                      <p:cBhvr additive="base">
                                        <p:cTn id="29" dur="500" fill="hold"/>
                                        <p:tgtEl>
                                          <p:spTgt spid="6"/>
                                        </p:tgtEl>
                                        <p:attrNameLst>
                                          <p:attrName>ppt_y</p:attrName>
                                        </p:attrNameLst>
                                      </p:cBhvr>
                                      <p:tavLst>
                                        <p:tav tm="0">
                                          <p:val>
                                            <p:strVal val="#ppt_y"/>
                                          </p:val>
                                        </p:tav>
                                        <p:tav tm="100000">
                                          <p:val>
                                            <p:strVal val="#ppt_y"/>
                                          </p:val>
                                        </p:tav>
                                      </p:tavLst>
                                    </p:anim>
                                  </p:childTnLst>
                                </p:cTn>
                              </p:par>
                              <p:par>
                                <p:cTn id="30" presetID="10" presetClass="exit" presetSubtype="0" fill="hold" grpId="1" nodeType="withEffect">
                                  <p:stCondLst>
                                    <p:cond delay="0"/>
                                  </p:stCondLst>
                                  <p:childTnLst>
                                    <p:animEffect transition="out" filter="fade">
                                      <p:cBhvr>
                                        <p:cTn id="31" dur="500"/>
                                        <p:tgtEl>
                                          <p:spTgt spid="7">
                                            <p:txEl>
                                              <p:pRg st="1" end="1"/>
                                            </p:txEl>
                                          </p:spTgt>
                                        </p:tgtEl>
                                      </p:cBhvr>
                                    </p:animEffect>
                                    <p:set>
                                      <p:cBhvr>
                                        <p:cTn id="32" dur="1" fill="hold">
                                          <p:stCondLst>
                                            <p:cond delay="499"/>
                                          </p:stCondLst>
                                        </p:cTn>
                                        <p:tgtEl>
                                          <p:spTgt spid="7">
                                            <p:txEl>
                                              <p:pRg st="1" end="1"/>
                                            </p:txEl>
                                          </p:spTgt>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7">
                                            <p:txEl>
                                              <p:pRg st="2" end="2"/>
                                            </p:txEl>
                                          </p:spTgt>
                                        </p:tgtEl>
                                      </p:cBhvr>
                                    </p:animEffect>
                                    <p:set>
                                      <p:cBhvr>
                                        <p:cTn id="35" dur="1" fill="hold">
                                          <p:stCondLst>
                                            <p:cond delay="499"/>
                                          </p:stCondLst>
                                        </p:cTn>
                                        <p:tgtEl>
                                          <p:spTgt spid="7">
                                            <p:txEl>
                                              <p:pRg st="2" end="2"/>
                                            </p:txEl>
                                          </p:spTgt>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7">
                                            <p:txEl>
                                              <p:pRg st="3" end="3"/>
                                            </p:txEl>
                                          </p:spTgt>
                                        </p:tgtEl>
                                      </p:cBhvr>
                                    </p:animEffect>
                                    <p:set>
                                      <p:cBhvr>
                                        <p:cTn id="38" dur="1" fill="hold">
                                          <p:stCondLst>
                                            <p:cond delay="499"/>
                                          </p:stCondLst>
                                        </p:cTn>
                                        <p:tgtEl>
                                          <p:spTgt spid="7">
                                            <p:txEl>
                                              <p:pRg st="3" end="3"/>
                                            </p:txEl>
                                          </p:spTgt>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7">
                                            <p:txEl>
                                              <p:pRg st="4" end="4"/>
                                            </p:txEl>
                                          </p:spTgt>
                                        </p:tgtEl>
                                      </p:cBhvr>
                                    </p:animEffect>
                                    <p:set>
                                      <p:cBhvr>
                                        <p:cTn id="41" dur="1" fill="hold">
                                          <p:stCondLst>
                                            <p:cond delay="499"/>
                                          </p:stCondLst>
                                        </p:cTn>
                                        <p:tgtEl>
                                          <p:spTgt spid="7">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allAtOnce"/>
      <p:bldP spid="7" grpId="1" build="allAtOnce"/>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0021" y="1625599"/>
            <a:ext cx="2056164" cy="36576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13752" y="1625599"/>
            <a:ext cx="2862789" cy="3657600"/>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1384" y="1625599"/>
            <a:ext cx="2235816" cy="3177626"/>
          </a:xfrm>
          <a:prstGeom prst="rect">
            <a:avLst/>
          </a:prstGeom>
        </p:spPr>
      </p:pic>
      <p:pic>
        <p:nvPicPr>
          <p:cNvPr id="8" name="Picture 7"/>
          <p:cNvPicPr>
            <a:picLocks noChangeAspect="1"/>
          </p:cNvPicPr>
          <p:nvPr/>
        </p:nvPicPr>
        <p:blipFill rotWithShape="1">
          <a:blip r:embed="rId7"/>
          <a:srcRect r="25360"/>
          <a:stretch/>
        </p:blipFill>
        <p:spPr>
          <a:xfrm>
            <a:off x="4603129" y="1625599"/>
            <a:ext cx="2046568" cy="3657600"/>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Algorithms</a:t>
            </a:r>
          </a:p>
        </p:txBody>
      </p:sp>
      <p:sp>
        <p:nvSpPr>
          <p:cNvPr id="3" name="Content Placeholder 2"/>
          <p:cNvSpPr>
            <a:spLocks noGrp="1"/>
          </p:cNvSpPr>
          <p:nvPr>
            <p:ph idx="1"/>
          </p:nvPr>
        </p:nvSpPr>
        <p:spPr>
          <a:xfrm>
            <a:off x="152400" y="1028699"/>
            <a:ext cx="11887200" cy="2908301"/>
          </a:xfrm>
        </p:spPr>
        <p:txBody>
          <a:bodyPr>
            <a:normAutofit lnSpcReduction="10000"/>
          </a:bodyPr>
          <a:lstStyle/>
          <a:p>
            <a:pPr marL="0" indent="0">
              <a:buNone/>
            </a:pPr>
            <a:r>
              <a:rPr lang="en-US" sz="3200" dirty="0"/>
              <a:t>Two major category of algorithms</a:t>
            </a:r>
          </a:p>
          <a:p>
            <a:pPr lvl="1"/>
            <a:r>
              <a:rPr lang="en-US" sz="2800" dirty="0"/>
              <a:t>Supervised</a:t>
            </a:r>
          </a:p>
          <a:p>
            <a:pPr lvl="1"/>
            <a:r>
              <a:rPr lang="en-US" sz="2800" dirty="0"/>
              <a:t>Unsupervised</a:t>
            </a:r>
          </a:p>
          <a:p>
            <a:pPr marL="0" indent="0">
              <a:buNone/>
            </a:pPr>
            <a:endParaRPr lang="en-US" sz="3200" dirty="0"/>
          </a:p>
          <a:p>
            <a:pPr marL="0" indent="0">
              <a:buNone/>
            </a:pPr>
            <a:r>
              <a:rPr lang="en-US" sz="3200" dirty="0"/>
              <a:t>Most commonly used machine learning algorithms are </a:t>
            </a:r>
            <a:r>
              <a:rPr lang="en-US" sz="3200" b="1" dirty="0"/>
              <a:t>supervised </a:t>
            </a:r>
            <a:r>
              <a:rPr lang="en-US" sz="3200" dirty="0"/>
              <a:t>(requires </a:t>
            </a:r>
            <a:r>
              <a:rPr lang="en-US" sz="3200" b="1" dirty="0"/>
              <a:t>labels</a:t>
            </a:r>
            <a:r>
              <a:rPr lang="en-US" sz="3200" dirty="0"/>
              <a:t>)</a:t>
            </a:r>
          </a:p>
        </p:txBody>
      </p:sp>
      <p:sp>
        <p:nvSpPr>
          <p:cNvPr id="4" name="Text Placeholder 4"/>
          <p:cNvSpPr txBox="1">
            <a:spLocks/>
          </p:cNvSpPr>
          <p:nvPr/>
        </p:nvSpPr>
        <p:spPr>
          <a:xfrm>
            <a:off x="396460" y="4041775"/>
            <a:ext cx="5378548" cy="2282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Supervised</a:t>
            </a:r>
            <a:r>
              <a:rPr lang="en-US" dirty="0"/>
              <a:t> learning examples</a:t>
            </a:r>
          </a:p>
          <a:p>
            <a:pPr lvl="1"/>
            <a:endParaRPr lang="en-US" dirty="0"/>
          </a:p>
          <a:p>
            <a:pPr lvl="1"/>
            <a:r>
              <a:rPr lang="en-US" dirty="0"/>
              <a:t>This customer will like </a:t>
            </a:r>
            <a:r>
              <a:rPr lang="en-US" i="1" dirty="0"/>
              <a:t>coffee</a:t>
            </a:r>
          </a:p>
          <a:p>
            <a:pPr lvl="1"/>
            <a:r>
              <a:rPr lang="en-US" dirty="0"/>
              <a:t>This network traffic indicates a denial of service attack</a:t>
            </a:r>
          </a:p>
        </p:txBody>
      </p:sp>
      <p:sp>
        <p:nvSpPr>
          <p:cNvPr id="5" name="Text Placeholder 5"/>
          <p:cNvSpPr txBox="1">
            <a:spLocks/>
          </p:cNvSpPr>
          <p:nvPr/>
        </p:nvSpPr>
        <p:spPr>
          <a:xfrm>
            <a:off x="6224380" y="4041774"/>
            <a:ext cx="5378548" cy="1838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Unsupervised</a:t>
            </a:r>
            <a:r>
              <a:rPr lang="en-US" dirty="0"/>
              <a:t> learning examples</a:t>
            </a:r>
          </a:p>
          <a:p>
            <a:pPr lvl="1"/>
            <a:endParaRPr lang="en-US" dirty="0"/>
          </a:p>
          <a:p>
            <a:pPr lvl="1"/>
            <a:r>
              <a:rPr lang="en-US" dirty="0"/>
              <a:t>These customers are similar</a:t>
            </a:r>
          </a:p>
          <a:p>
            <a:pPr lvl="1"/>
            <a:r>
              <a:rPr lang="en-US" dirty="0"/>
              <a:t>This network traffic is unusual</a:t>
            </a:r>
          </a:p>
        </p:txBody>
      </p:sp>
    </p:spTree>
    <p:extLst>
      <p:ext uri="{BB962C8B-B14F-4D97-AF65-F5344CB8AC3E}">
        <p14:creationId xmlns:p14="http://schemas.microsoft.com/office/powerpoint/2010/main" val="2836479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52400" y="174625"/>
            <a:ext cx="11887200" cy="1336675"/>
          </a:xfrm>
        </p:spPr>
        <p:txBody>
          <a:bodyPr>
            <a:normAutofit/>
          </a:bodyPr>
          <a:lstStyle/>
          <a:p>
            <a:r>
              <a:rPr lang="en-US" dirty="0"/>
              <a:t>Common Classes of Algorithms</a:t>
            </a:r>
            <a:br>
              <a:rPr lang="en-US" dirty="0"/>
            </a:br>
            <a:r>
              <a:rPr lang="en-US" sz="2800" dirty="0"/>
              <a:t>(</a:t>
            </a:r>
            <a:r>
              <a:rPr lang="en-US" sz="2800" dirty="0" err="1"/>
              <a:t>Supervised|Unsupervised</a:t>
            </a:r>
            <a:r>
              <a:rPr lang="en-US" sz="2800" dirty="0"/>
              <a:t>)</a:t>
            </a:r>
          </a:p>
        </p:txBody>
      </p:sp>
      <p:grpSp>
        <p:nvGrpSpPr>
          <p:cNvPr id="10" name="Group 9"/>
          <p:cNvGrpSpPr/>
          <p:nvPr/>
        </p:nvGrpSpPr>
        <p:grpSpPr>
          <a:xfrm>
            <a:off x="1059585" y="2119089"/>
            <a:ext cx="2073762" cy="3602908"/>
            <a:chOff x="634610" y="2119089"/>
            <a:chExt cx="2073762" cy="3602908"/>
          </a:xfrm>
        </p:grpSpPr>
        <p:sp>
          <p:nvSpPr>
            <p:cNvPr id="9" name="Rectangle 8"/>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7" name="Group 6"/>
            <p:cNvGrpSpPr/>
            <p:nvPr/>
          </p:nvGrpSpPr>
          <p:grpSpPr>
            <a:xfrm>
              <a:off x="663637" y="3426809"/>
              <a:ext cx="2023055" cy="1828800"/>
              <a:chOff x="1087120" y="1285207"/>
              <a:chExt cx="2423563" cy="2275841"/>
            </a:xfrm>
          </p:grpSpPr>
          <p:pic>
            <p:nvPicPr>
              <p:cNvPr id="1026" name="Picture 2" descr="Gender classification from height and weight"/>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grpSp>
        <p:nvGrpSpPr>
          <p:cNvPr id="2" name="Group 1"/>
          <p:cNvGrpSpPr/>
          <p:nvPr/>
        </p:nvGrpSpPr>
        <p:grpSpPr>
          <a:xfrm>
            <a:off x="6381397" y="2119089"/>
            <a:ext cx="2073762" cy="3602908"/>
            <a:chOff x="4546308" y="2119089"/>
            <a:chExt cx="2073762" cy="3602908"/>
          </a:xfrm>
        </p:grpSpPr>
        <p:sp>
          <p:nvSpPr>
            <p:cNvPr id="14" name="Rectangle 13"/>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028" name="Picture 4" descr="Data with a nonlinear trend"/>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p:cNvGrpSpPr/>
          <p:nvPr/>
        </p:nvGrpSpPr>
        <p:grpSpPr>
          <a:xfrm>
            <a:off x="9042304" y="2119089"/>
            <a:ext cx="2073762" cy="3602908"/>
            <a:chOff x="7302404" y="2119089"/>
            <a:chExt cx="2073762" cy="3602908"/>
          </a:xfrm>
        </p:grpSpPr>
        <p:sp>
          <p:nvSpPr>
            <p:cNvPr id="16" name="Rectangle 15"/>
            <p:cNvSpPr/>
            <p:nvPr/>
          </p:nvSpPr>
          <p:spPr>
            <a:xfrm>
              <a:off x="7302404"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Anomaly Detection</a:t>
              </a:r>
            </a:p>
          </p:txBody>
        </p:sp>
        <p:pic>
          <p:nvPicPr>
            <p:cNvPr id="1030" name="Picture 6" descr="https://acomdpsstorage.blob.core.windows.net/dpsmedia-prod/azure.microsoft.com/en-us/documentation/articles/machine-learning-algorithm-choice/20151014060220/image8.png"/>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355372" y="3426809"/>
              <a:ext cx="1967825" cy="18288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p:cNvGrpSpPr/>
          <p:nvPr/>
        </p:nvGrpSpPr>
        <p:grpSpPr>
          <a:xfrm>
            <a:off x="3720491" y="2119089"/>
            <a:ext cx="2073762" cy="3602908"/>
            <a:chOff x="9525003" y="2119089"/>
            <a:chExt cx="2073762" cy="3602908"/>
          </a:xfrm>
        </p:grpSpPr>
        <p:sp>
          <p:nvSpPr>
            <p:cNvPr id="17" name="Rectangle 16"/>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032" name="Picture 8" descr="Data set grouped using K-means"/>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578228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you need </a:t>
            </a:r>
            <a:r>
              <a:rPr lang="en-US" dirty="0"/>
              <a:t>to know these </a:t>
            </a:r>
            <a:r>
              <a:rPr lang="en-US" dirty="0" smtClean="0"/>
              <a:t>algorithms?</a:t>
            </a:r>
            <a:endParaRPr lang="en-US" dirty="0"/>
          </a:p>
        </p:txBody>
      </p:sp>
      <p:sp>
        <p:nvSpPr>
          <p:cNvPr id="3" name="Content Placeholder 2"/>
          <p:cNvSpPr>
            <a:spLocks noGrp="1"/>
          </p:cNvSpPr>
          <p:nvPr>
            <p:ph idx="1"/>
          </p:nvPr>
        </p:nvSpPr>
        <p:spPr/>
        <p:txBody>
          <a:bodyPr/>
          <a:lstStyle/>
          <a:p>
            <a:pPr>
              <a:lnSpc>
                <a:spcPct val="150000"/>
              </a:lnSpc>
            </a:pPr>
            <a:r>
              <a:rPr lang="en-US" dirty="0"/>
              <a:t>If you want to answer a </a:t>
            </a:r>
            <a:r>
              <a:rPr lang="en-US" dirty="0" smtClean="0"/>
              <a:t>YES|NO </a:t>
            </a:r>
            <a:r>
              <a:rPr lang="en-US" dirty="0"/>
              <a:t>question, it is </a:t>
            </a:r>
            <a:r>
              <a:rPr lang="en-US" b="1" dirty="0"/>
              <a:t>classification</a:t>
            </a:r>
          </a:p>
          <a:p>
            <a:pPr>
              <a:lnSpc>
                <a:spcPct val="150000"/>
              </a:lnSpc>
            </a:pPr>
            <a:r>
              <a:rPr lang="en-US" dirty="0"/>
              <a:t>If you want to predict a numerical value, it is </a:t>
            </a:r>
            <a:r>
              <a:rPr lang="en-US" b="1" dirty="0"/>
              <a:t>regression</a:t>
            </a:r>
          </a:p>
          <a:p>
            <a:pPr>
              <a:lnSpc>
                <a:spcPct val="150000"/>
              </a:lnSpc>
            </a:pPr>
            <a:r>
              <a:rPr lang="en-US" dirty="0"/>
              <a:t>If you want to group data into similar observations, it is </a:t>
            </a:r>
            <a:r>
              <a:rPr lang="en-US" b="1" dirty="0"/>
              <a:t>clustering</a:t>
            </a:r>
          </a:p>
          <a:p>
            <a:pPr>
              <a:lnSpc>
                <a:spcPct val="150000"/>
              </a:lnSpc>
            </a:pPr>
            <a:r>
              <a:rPr lang="en-US" dirty="0"/>
              <a:t>If you want to recommend an item, it is </a:t>
            </a:r>
            <a:r>
              <a:rPr lang="en-US" b="1" dirty="0"/>
              <a:t>recommender system</a:t>
            </a:r>
          </a:p>
          <a:p>
            <a:pPr>
              <a:lnSpc>
                <a:spcPct val="150000"/>
              </a:lnSpc>
            </a:pPr>
            <a:r>
              <a:rPr lang="en-US" dirty="0"/>
              <a:t>If you want to find anomalies in a group, it is </a:t>
            </a:r>
            <a:r>
              <a:rPr lang="en-US" b="1" dirty="0"/>
              <a:t>anomaly detection</a:t>
            </a:r>
          </a:p>
          <a:p>
            <a:pPr marL="0" indent="0">
              <a:lnSpc>
                <a:spcPct val="150000"/>
              </a:lnSpc>
              <a:buNone/>
            </a:pPr>
            <a:r>
              <a:rPr lang="en-US" dirty="0"/>
              <a:t>and many other ML algorithms for specific problem</a:t>
            </a:r>
          </a:p>
        </p:txBody>
      </p:sp>
    </p:spTree>
    <p:extLst>
      <p:ext uri="{BB962C8B-B14F-4D97-AF65-F5344CB8AC3E}">
        <p14:creationId xmlns:p14="http://schemas.microsoft.com/office/powerpoint/2010/main" val="621529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Which customer are more likely to buy, stay, leave (churn analysis)</a:t>
            </a:r>
          </a:p>
          <a:p>
            <a:pPr marL="364157" lvl="1" indent="-336145">
              <a:buFont typeface="Wingdings" panose="05000000000000000000" pitchFamily="2" charset="2"/>
              <a:buChar char="§"/>
            </a:pPr>
            <a:r>
              <a:rPr lang="en-US" dirty="0"/>
              <a:t>Which </a:t>
            </a:r>
            <a:r>
              <a:rPr lang="en-US" dirty="0" err="1" smtClean="0"/>
              <a:t>transactions|actions</a:t>
            </a:r>
            <a:r>
              <a:rPr lang="en-US" dirty="0" smtClean="0"/>
              <a:t> </a:t>
            </a:r>
            <a:r>
              <a:rPr lang="en-US" dirty="0"/>
              <a:t>are fraudulent</a:t>
            </a:r>
          </a:p>
          <a:p>
            <a:pPr marL="364157" lvl="1" indent="-336145">
              <a:buFont typeface="Wingdings" panose="05000000000000000000" pitchFamily="2" charset="2"/>
              <a:buChar char="§"/>
            </a:pPr>
            <a:r>
              <a:rPr lang="en-US" dirty="0"/>
              <a:t>Which quotes are more likely to become orders</a:t>
            </a:r>
          </a:p>
          <a:p>
            <a:pPr marL="364157" lvl="1" indent="-336145">
              <a:buFont typeface="Wingdings" panose="05000000000000000000" pitchFamily="2" charset="2"/>
              <a:buChar char="§"/>
            </a:pPr>
            <a:r>
              <a:rPr lang="en-US" dirty="0"/>
              <a:t>Recognition of patterns: speech, speaker, image, movement, etc.</a:t>
            </a:r>
          </a:p>
          <a:p>
            <a:pPr lvl="1"/>
            <a:endParaRPr lang="en-US" dirty="0"/>
          </a:p>
          <a:p>
            <a:pPr marL="0" indent="0">
              <a:buNone/>
            </a:pPr>
            <a:r>
              <a:rPr lang="en-US" dirty="0"/>
              <a:t>Algorithms: Boosted Decision Tree, Decision Forest, Decision Jungle, Logistic Regression, SVM, ANN, etc.</a:t>
            </a:r>
          </a:p>
        </p:txBody>
      </p:sp>
      <p:grpSp>
        <p:nvGrpSpPr>
          <p:cNvPr id="3" name="Group 2"/>
          <p:cNvGrpSpPr/>
          <p:nvPr/>
        </p:nvGrpSpPr>
        <p:grpSpPr>
          <a:xfrm>
            <a:off x="9759085" y="1028700"/>
            <a:ext cx="2073762" cy="3602908"/>
            <a:chOff x="634610" y="2119089"/>
            <a:chExt cx="2073762" cy="3602908"/>
          </a:xfrm>
        </p:grpSpPr>
        <p:sp>
          <p:nvSpPr>
            <p:cNvPr id="4" name="Rectangle 3"/>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Classification</a:t>
              </a:r>
            </a:p>
          </p:txBody>
        </p:sp>
        <p:grpSp>
          <p:nvGrpSpPr>
            <p:cNvPr id="5" name="Group 4"/>
            <p:cNvGrpSpPr/>
            <p:nvPr/>
          </p:nvGrpSpPr>
          <p:grpSpPr>
            <a:xfrm>
              <a:off x="663637" y="3426809"/>
              <a:ext cx="2023055" cy="1828800"/>
              <a:chOff x="1087120" y="1285207"/>
              <a:chExt cx="2423563" cy="2275841"/>
            </a:xfrm>
          </p:grpSpPr>
          <p:pic>
            <p:nvPicPr>
              <p:cNvPr id="6" name="Picture 2" descr="Gender classification from height and weigh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52627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Clustering</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a:t>
            </a:r>
          </a:p>
          <a:p>
            <a:pPr marL="364157" lvl="1" indent="-336145">
              <a:buFont typeface="Wingdings" panose="05000000000000000000" pitchFamily="2" charset="2"/>
              <a:buChar char="§"/>
            </a:pPr>
            <a:r>
              <a:rPr lang="en-US" dirty="0"/>
              <a:t>Customer segmentation: divide a customer base into groups of individuals that are similar in specific ways relevant to marketing, such as age, gender, interests, spending habits, etc.</a:t>
            </a:r>
          </a:p>
          <a:p>
            <a:pPr marL="364157" lvl="1" indent="-336145">
              <a:buFont typeface="Wingdings" panose="05000000000000000000" pitchFamily="2" charset="2"/>
              <a:buChar char="§"/>
            </a:pPr>
            <a:r>
              <a:rPr lang="en-US" dirty="0"/>
              <a:t>Market segmentation</a:t>
            </a:r>
          </a:p>
          <a:p>
            <a:pPr marL="364157" lvl="1" indent="-336145">
              <a:buFont typeface="Wingdings" panose="05000000000000000000" pitchFamily="2" charset="2"/>
              <a:buChar char="§"/>
            </a:pPr>
            <a:r>
              <a:rPr lang="en-US" dirty="0"/>
              <a:t>Quantization of all sorts, such as, data compression, color reduction, etc.</a:t>
            </a:r>
          </a:p>
          <a:p>
            <a:pPr marL="364157" lvl="1" indent="-336145">
              <a:buFont typeface="Wingdings" panose="05000000000000000000" pitchFamily="2" charset="2"/>
              <a:buChar char="§"/>
            </a:pPr>
            <a:r>
              <a:rPr lang="en-US" dirty="0"/>
              <a:t>Pattern recognition</a:t>
            </a:r>
          </a:p>
          <a:p>
            <a:pPr marL="457200" lvl="1" indent="0">
              <a:buNone/>
            </a:pPr>
            <a:endParaRPr lang="en-US" dirty="0"/>
          </a:p>
          <a:p>
            <a:pPr marL="0" indent="0">
              <a:buNone/>
            </a:pPr>
            <a:r>
              <a:rPr lang="en-US" dirty="0"/>
              <a:t>Algorithms: K-means</a:t>
            </a:r>
          </a:p>
        </p:txBody>
      </p:sp>
      <p:grpSp>
        <p:nvGrpSpPr>
          <p:cNvPr id="9" name="Group 8"/>
          <p:cNvGrpSpPr/>
          <p:nvPr/>
        </p:nvGrpSpPr>
        <p:grpSpPr>
          <a:xfrm>
            <a:off x="9759085" y="1028700"/>
            <a:ext cx="2073762" cy="3602908"/>
            <a:chOff x="9525003" y="2119089"/>
            <a:chExt cx="2073762" cy="3602908"/>
          </a:xfrm>
        </p:grpSpPr>
        <p:sp>
          <p:nvSpPr>
            <p:cNvPr id="10" name="Rectangle 9"/>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Clustering</a:t>
              </a:r>
            </a:p>
          </p:txBody>
        </p:sp>
        <p:pic>
          <p:nvPicPr>
            <p:cNvPr id="11" name="Picture 8" descr="Data set grouped using K-mean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745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dirty="0"/>
              <a:t>Scenarios: </a:t>
            </a:r>
          </a:p>
          <a:p>
            <a:pPr marL="364157" lvl="1" indent="-336145">
              <a:buFont typeface="Wingdings" panose="05000000000000000000" pitchFamily="2" charset="2"/>
              <a:buChar char="§"/>
            </a:pPr>
            <a:r>
              <a:rPr lang="en-US" dirty="0"/>
              <a:t>Stock prices prediction</a:t>
            </a:r>
          </a:p>
          <a:p>
            <a:pPr marL="364157" lvl="1" indent="-336145">
              <a:buFont typeface="Wingdings" panose="05000000000000000000" pitchFamily="2" charset="2"/>
              <a:buChar char="§"/>
            </a:pPr>
            <a:r>
              <a:rPr lang="en-US" dirty="0"/>
              <a:t>Sales forecasts </a:t>
            </a:r>
          </a:p>
          <a:p>
            <a:pPr marL="364157" lvl="1" indent="-336145">
              <a:buFont typeface="Wingdings" panose="05000000000000000000" pitchFamily="2" charset="2"/>
              <a:buChar char="§"/>
            </a:pPr>
            <a:r>
              <a:rPr lang="en-US" dirty="0"/>
              <a:t>Premiums on insurance based on different factors</a:t>
            </a:r>
          </a:p>
          <a:p>
            <a:pPr marL="364157" lvl="1" indent="-336145">
              <a:buFont typeface="Wingdings" panose="05000000000000000000" pitchFamily="2" charset="2"/>
              <a:buChar char="§"/>
            </a:pPr>
            <a:r>
              <a:rPr lang="en-US" dirty="0"/>
              <a:t>Quality control: number of complaints over time based on product specs, utilization, etc.</a:t>
            </a:r>
          </a:p>
          <a:p>
            <a:pPr marL="364157" lvl="1" indent="-336145">
              <a:buFont typeface="Wingdings" panose="05000000000000000000" pitchFamily="2" charset="2"/>
              <a:buChar char="§"/>
            </a:pPr>
            <a:r>
              <a:rPr lang="en-US" dirty="0"/>
              <a:t>Workforce prediction</a:t>
            </a:r>
          </a:p>
          <a:p>
            <a:pPr marL="364157" lvl="1" indent="-336145">
              <a:buFont typeface="Wingdings" panose="05000000000000000000" pitchFamily="2" charset="2"/>
              <a:buChar char="§"/>
            </a:pPr>
            <a:r>
              <a:rPr lang="en-US" dirty="0"/>
              <a:t>Workload prediction</a:t>
            </a:r>
          </a:p>
          <a:p>
            <a:pPr lvl="1"/>
            <a:endParaRPr lang="en-US" dirty="0"/>
          </a:p>
          <a:p>
            <a:pPr marL="0" indent="0">
              <a:buNone/>
            </a:pPr>
            <a:r>
              <a:rPr lang="en-US" dirty="0"/>
              <a:t>Algorithms: Bayesian Linear, Linear Regression, Ordinal Regression, ANN, Boosted Decision Tree, Decision Forest</a:t>
            </a:r>
          </a:p>
          <a:p>
            <a:pPr marL="0" indent="0">
              <a:buNone/>
            </a:pPr>
            <a:endParaRPr lang="en-US" dirty="0"/>
          </a:p>
        </p:txBody>
      </p:sp>
      <p:grpSp>
        <p:nvGrpSpPr>
          <p:cNvPr id="7" name="Group 6"/>
          <p:cNvGrpSpPr/>
          <p:nvPr/>
        </p:nvGrpSpPr>
        <p:grpSpPr>
          <a:xfrm>
            <a:off x="9758922" y="1028700"/>
            <a:ext cx="2073762" cy="3602908"/>
            <a:chOff x="4546308" y="2119089"/>
            <a:chExt cx="2073762" cy="3602908"/>
          </a:xfrm>
        </p:grpSpPr>
        <p:sp>
          <p:nvSpPr>
            <p:cNvPr id="12" name="Rectangle 11"/>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dirty="0"/>
                <a:t>Regression</a:t>
              </a:r>
            </a:p>
          </p:txBody>
        </p:sp>
        <p:pic>
          <p:nvPicPr>
            <p:cNvPr id="13" name="Picture 4" descr="Data with a nonlinear tren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274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versus Classification</a:t>
            </a:r>
          </a:p>
        </p:txBody>
      </p:sp>
      <p:sp>
        <p:nvSpPr>
          <p:cNvPr id="3" name="Content Placeholder 2"/>
          <p:cNvSpPr>
            <a:spLocks noGrp="1"/>
          </p:cNvSpPr>
          <p:nvPr>
            <p:ph idx="1"/>
          </p:nvPr>
        </p:nvSpPr>
        <p:spPr>
          <a:xfrm>
            <a:off x="152400" y="1028700"/>
            <a:ext cx="11887200" cy="1574800"/>
          </a:xfrm>
        </p:spPr>
        <p:txBody>
          <a:bodyPr>
            <a:normAutofit/>
          </a:bodyPr>
          <a:lstStyle/>
          <a:p>
            <a:pPr marL="0" indent="0">
              <a:buNone/>
            </a:pPr>
            <a:endParaRPr lang="en-US" sz="3200" dirty="0"/>
          </a:p>
          <a:p>
            <a:pPr marL="0" indent="0">
              <a:buNone/>
            </a:pPr>
            <a:r>
              <a:rPr lang="en-US" sz="3200" dirty="0"/>
              <a:t>Does your customer want to </a:t>
            </a:r>
            <a:r>
              <a:rPr lang="en-US" sz="3200" dirty="0" err="1" smtClean="0"/>
              <a:t>predict|estimate</a:t>
            </a:r>
            <a:r>
              <a:rPr lang="en-US" sz="3200" dirty="0" smtClean="0"/>
              <a:t> </a:t>
            </a:r>
            <a:r>
              <a:rPr lang="en-US" sz="3200" dirty="0"/>
              <a:t>a number (regression) or apply a </a:t>
            </a:r>
            <a:r>
              <a:rPr lang="en-US" sz="3200" dirty="0" err="1" smtClean="0"/>
              <a:t>label|categorize</a:t>
            </a:r>
            <a:r>
              <a:rPr lang="en-US" sz="3200" dirty="0" smtClean="0"/>
              <a:t> </a:t>
            </a:r>
            <a:r>
              <a:rPr lang="en-US" sz="3200" dirty="0"/>
              <a:t>(classification)?</a:t>
            </a:r>
          </a:p>
          <a:p>
            <a:endParaRPr lang="en-US" sz="3200" dirty="0"/>
          </a:p>
          <a:p>
            <a:endParaRPr lang="en-US" sz="3200" dirty="0"/>
          </a:p>
        </p:txBody>
      </p:sp>
      <p:sp>
        <p:nvSpPr>
          <p:cNvPr id="4" name="Text Placeholder 4"/>
          <p:cNvSpPr txBox="1">
            <a:spLocks/>
          </p:cNvSpPr>
          <p:nvPr/>
        </p:nvSpPr>
        <p:spPr>
          <a:xfrm>
            <a:off x="358841" y="2685804"/>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Regression problems</a:t>
            </a:r>
          </a:p>
          <a:p>
            <a:pPr lvl="1"/>
            <a:r>
              <a:rPr lang="en-US" dirty="0"/>
              <a:t>Estimate household power consumption</a:t>
            </a:r>
          </a:p>
          <a:p>
            <a:pPr lvl="1"/>
            <a:r>
              <a:rPr lang="en-US" dirty="0"/>
              <a:t>Estimate customer’s income</a:t>
            </a:r>
          </a:p>
          <a:p>
            <a:endParaRPr lang="en-US" dirty="0"/>
          </a:p>
        </p:txBody>
      </p:sp>
      <p:sp>
        <p:nvSpPr>
          <p:cNvPr id="5" name="Text Placeholder 5"/>
          <p:cNvSpPr txBox="1">
            <a:spLocks/>
          </p:cNvSpPr>
          <p:nvPr/>
        </p:nvSpPr>
        <p:spPr>
          <a:xfrm>
            <a:off x="6459933" y="2685803"/>
            <a:ext cx="5378548" cy="19732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problems</a:t>
            </a:r>
          </a:p>
          <a:p>
            <a:pPr lvl="1"/>
            <a:r>
              <a:rPr lang="en-US" dirty="0"/>
              <a:t>Power station </a:t>
            </a:r>
            <a:r>
              <a:rPr lang="en-US" dirty="0" err="1" smtClean="0"/>
              <a:t>will|will</a:t>
            </a:r>
            <a:r>
              <a:rPr lang="en-US" dirty="0" smtClean="0"/>
              <a:t> </a:t>
            </a:r>
            <a:r>
              <a:rPr lang="en-US" dirty="0"/>
              <a:t>not meet demand</a:t>
            </a:r>
          </a:p>
          <a:p>
            <a:pPr lvl="1"/>
            <a:r>
              <a:rPr lang="en-US" dirty="0"/>
              <a:t>Customer will respond to advertising</a:t>
            </a:r>
          </a:p>
          <a:p>
            <a:endParaRPr lang="en-US" dirty="0"/>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411935" y="4644190"/>
            <a:ext cx="2960482" cy="1979881"/>
          </a:xfrm>
          <a:prstGeom prst="rect">
            <a:avLst/>
          </a:prstGeom>
        </p:spPr>
      </p:pic>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33387" y="4644190"/>
            <a:ext cx="2960482" cy="1979881"/>
          </a:xfrm>
          <a:prstGeom prst="rect">
            <a:avLst/>
          </a:prstGeom>
        </p:spPr>
      </p:pic>
    </p:spTree>
    <p:extLst>
      <p:ext uri="{BB962C8B-B14F-4D97-AF65-F5344CB8AC3E}">
        <p14:creationId xmlns:p14="http://schemas.microsoft.com/office/powerpoint/2010/main" val="21049688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versus Multiclass Classification</a:t>
            </a:r>
          </a:p>
        </p:txBody>
      </p:sp>
      <p:sp>
        <p:nvSpPr>
          <p:cNvPr id="3" name="Content Placeholder 2"/>
          <p:cNvSpPr>
            <a:spLocks noGrp="1"/>
          </p:cNvSpPr>
          <p:nvPr>
            <p:ph idx="1"/>
          </p:nvPr>
        </p:nvSpPr>
        <p:spPr>
          <a:xfrm>
            <a:off x="152400" y="1028700"/>
            <a:ext cx="11887200" cy="1193800"/>
          </a:xfrm>
        </p:spPr>
        <p:txBody>
          <a:bodyPr>
            <a:normAutofit/>
          </a:bodyPr>
          <a:lstStyle/>
          <a:p>
            <a:pPr marL="0" indent="0">
              <a:buNone/>
            </a:pPr>
            <a:endParaRPr lang="en-US" sz="3200" dirty="0"/>
          </a:p>
          <a:p>
            <a:pPr marL="0" indent="0">
              <a:buNone/>
            </a:pPr>
            <a:r>
              <a:rPr lang="en-US" sz="3200" dirty="0"/>
              <a:t>Does your customer want a </a:t>
            </a:r>
            <a:r>
              <a:rPr lang="en-US" sz="3200" dirty="0" err="1" smtClean="0"/>
              <a:t>yes|no</a:t>
            </a:r>
            <a:r>
              <a:rPr lang="en-US" sz="3200" dirty="0" smtClean="0"/>
              <a:t> </a:t>
            </a:r>
            <a:r>
              <a:rPr lang="en-US" sz="3200" dirty="0"/>
              <a:t>answer?</a:t>
            </a:r>
          </a:p>
        </p:txBody>
      </p:sp>
      <p:sp>
        <p:nvSpPr>
          <p:cNvPr id="4" name="Text Placeholder 2"/>
          <p:cNvSpPr txBox="1">
            <a:spLocks/>
          </p:cNvSpPr>
          <p:nvPr/>
        </p:nvSpPr>
        <p:spPr>
          <a:xfrm>
            <a:off x="386079" y="2286000"/>
            <a:ext cx="5378548" cy="21141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Binary examples</a:t>
            </a:r>
          </a:p>
          <a:p>
            <a:pPr lvl="1"/>
            <a:r>
              <a:rPr lang="en-US" dirty="0"/>
              <a:t>click prediction</a:t>
            </a:r>
          </a:p>
          <a:p>
            <a:pPr lvl="1"/>
            <a:r>
              <a:rPr lang="en-US" dirty="0" err="1" smtClean="0"/>
              <a:t>yes|no</a:t>
            </a:r>
            <a:endParaRPr lang="en-US" dirty="0"/>
          </a:p>
          <a:p>
            <a:pPr lvl="1"/>
            <a:r>
              <a:rPr lang="en-US" dirty="0" err="1" smtClean="0"/>
              <a:t>over|under</a:t>
            </a:r>
            <a:endParaRPr lang="en-US" dirty="0"/>
          </a:p>
          <a:p>
            <a:pPr lvl="1"/>
            <a:r>
              <a:rPr lang="en-US" dirty="0" err="1" smtClean="0"/>
              <a:t>win|loss</a:t>
            </a:r>
            <a:endParaRPr lang="en-US" dirty="0"/>
          </a:p>
          <a:p>
            <a:endParaRPr lang="en-US" dirty="0"/>
          </a:p>
        </p:txBody>
      </p:sp>
      <p:sp>
        <p:nvSpPr>
          <p:cNvPr id="5" name="Text Placeholder 3"/>
          <p:cNvSpPr txBox="1">
            <a:spLocks/>
          </p:cNvSpPr>
          <p:nvPr/>
        </p:nvSpPr>
        <p:spPr>
          <a:xfrm>
            <a:off x="6661052" y="2286001"/>
            <a:ext cx="5378548" cy="1828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Multiclass examples</a:t>
            </a:r>
          </a:p>
          <a:p>
            <a:pPr lvl="1"/>
            <a:r>
              <a:rPr lang="en-US" dirty="0"/>
              <a:t>kind of tree</a:t>
            </a:r>
          </a:p>
          <a:p>
            <a:pPr lvl="1"/>
            <a:r>
              <a:rPr lang="en-US" dirty="0"/>
              <a:t>kind of network attack</a:t>
            </a:r>
          </a:p>
          <a:p>
            <a:pPr lvl="1"/>
            <a:r>
              <a:rPr lang="en-US" dirty="0"/>
              <a:t>type of heart disease</a:t>
            </a:r>
          </a:p>
          <a:p>
            <a:endParaRPr lang="en-US" dirty="0"/>
          </a:p>
        </p:txBody>
      </p:sp>
      <p:pic>
        <p:nvPicPr>
          <p:cNvPr id="6" name="Picture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93640" y="4336673"/>
            <a:ext cx="2960482" cy="1979881"/>
          </a:xfrm>
          <a:prstGeom prst="rect">
            <a:avLst/>
          </a:prstGeom>
        </p:spPr>
      </p:pic>
      <p:pic>
        <p:nvPicPr>
          <p:cNvPr id="7" name="Picture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215092" y="4336673"/>
            <a:ext cx="2960482" cy="1979881"/>
          </a:xfrm>
          <a:prstGeom prst="rect">
            <a:avLst/>
          </a:prstGeom>
        </p:spPr>
      </p:pic>
    </p:spTree>
    <p:extLst>
      <p:ext uri="{BB962C8B-B14F-4D97-AF65-F5344CB8AC3E}">
        <p14:creationId xmlns:p14="http://schemas.microsoft.com/office/powerpoint/2010/main" val="22296907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Machine Learning </a:t>
            </a:r>
            <a:r>
              <a:rPr lang="en-US" dirty="0" err="1" smtClean="0"/>
              <a:t>Templates|APIs</a:t>
            </a:r>
            <a:endParaRPr lang="en-US" dirty="0"/>
          </a:p>
        </p:txBody>
      </p:sp>
      <p:sp>
        <p:nvSpPr>
          <p:cNvPr id="3" name="Content Placeholder 2"/>
          <p:cNvSpPr>
            <a:spLocks noGrp="1"/>
          </p:cNvSpPr>
          <p:nvPr>
            <p:ph idx="1"/>
          </p:nvPr>
        </p:nvSpPr>
        <p:spPr/>
        <p:txBody>
          <a:bodyPr/>
          <a:lstStyle/>
          <a:p>
            <a:pPr marL="0" indent="0">
              <a:buNone/>
            </a:pPr>
            <a:r>
              <a:rPr lang="en-US" b="1" dirty="0"/>
              <a:t>An ML Template </a:t>
            </a:r>
          </a:p>
          <a:p>
            <a:pPr lvl="1"/>
            <a:r>
              <a:rPr lang="en-US" sz="2196" dirty="0"/>
              <a:t>Represent best practices of solving an ML problem in a specific domain</a:t>
            </a:r>
          </a:p>
          <a:p>
            <a:pPr lvl="1"/>
            <a:r>
              <a:rPr lang="en-US" sz="2196" dirty="0"/>
              <a:t>Has a data schema applicable to the specific domain</a:t>
            </a:r>
          </a:p>
          <a:p>
            <a:pPr lvl="1"/>
            <a:r>
              <a:rPr lang="en-US" sz="2196" dirty="0"/>
              <a:t>Has domain specific data processing and feature engineering</a:t>
            </a:r>
          </a:p>
          <a:p>
            <a:pPr lvl="1"/>
            <a:r>
              <a:rPr lang="en-US" sz="2196" dirty="0"/>
              <a:t>Uses training algorithms fit to the specific domain </a:t>
            </a:r>
          </a:p>
          <a:p>
            <a:pPr lvl="1"/>
            <a:r>
              <a:rPr lang="en-US" sz="2196" dirty="0"/>
              <a:t>Has domain specific evaluation metric where applicable</a:t>
            </a:r>
          </a:p>
          <a:p>
            <a:pPr lvl="1"/>
            <a:r>
              <a:rPr lang="en-US" sz="2196" dirty="0"/>
              <a:t>Consists of preconfigured ML modules and R scripts to enable e2e solution</a:t>
            </a:r>
          </a:p>
          <a:p>
            <a:endParaRPr lang="en-US" b="1" dirty="0"/>
          </a:p>
          <a:p>
            <a:pPr marL="0" indent="0">
              <a:buNone/>
            </a:pPr>
            <a:r>
              <a:rPr lang="en-US" b="1" dirty="0"/>
              <a:t>Enables user to easily create a custom solution</a:t>
            </a:r>
          </a:p>
          <a:p>
            <a:pPr lvl="1"/>
            <a:r>
              <a:rPr lang="en-US" sz="2196" dirty="0"/>
              <a:t>With user data</a:t>
            </a:r>
          </a:p>
          <a:p>
            <a:pPr lvl="1"/>
            <a:r>
              <a:rPr lang="en-US" sz="2196" dirty="0"/>
              <a:t>With minor adjustment of parameters </a:t>
            </a:r>
          </a:p>
          <a:p>
            <a:pPr marL="0" indent="0">
              <a:buNone/>
            </a:pPr>
            <a:endParaRPr lang="en-US" dirty="0"/>
          </a:p>
        </p:txBody>
      </p:sp>
    </p:spTree>
    <p:extLst>
      <p:ext uri="{BB962C8B-B14F-4D97-AF65-F5344CB8AC3E}">
        <p14:creationId xmlns:p14="http://schemas.microsoft.com/office/powerpoint/2010/main" val="169975243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85898" y="4322031"/>
            <a:ext cx="450485" cy="450485"/>
          </a:xfrm>
          <a:prstGeom prst="rect">
            <a:avLst/>
          </a:prstGeom>
        </p:spPr>
      </p:pic>
      <p:pic>
        <p:nvPicPr>
          <p:cNvPr id="2" name="Picture 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bwMode="gray">
          <a:xfrm>
            <a:off x="2276" y="3635754"/>
            <a:ext cx="4148629" cy="3157829"/>
          </a:xfrm>
          <a:prstGeom prst="rect">
            <a:avLst/>
          </a:prstGeom>
        </p:spPr>
      </p:pic>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gray">
          <a:xfrm>
            <a:off x="73462" y="4067985"/>
            <a:ext cx="4077444" cy="1483700"/>
          </a:xfrm>
          <a:prstGeom prst="rect">
            <a:avLst/>
          </a:prstGeom>
        </p:spPr>
      </p:pic>
      <p:pic>
        <p:nvPicPr>
          <p:cNvPr id="5" name="Picture 4"/>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bwMode="gray">
          <a:xfrm>
            <a:off x="133395" y="3711207"/>
            <a:ext cx="3564740" cy="988981"/>
          </a:xfrm>
          <a:prstGeom prst="rect">
            <a:avLst/>
          </a:prstGeom>
        </p:spPr>
      </p:pic>
      <p:pic>
        <p:nvPicPr>
          <p:cNvPr id="8" name="Picture 7"/>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884429" y="4772516"/>
            <a:ext cx="568125" cy="568125"/>
          </a:xfrm>
          <a:prstGeom prst="rect">
            <a:avLst/>
          </a:prstGeom>
        </p:spPr>
      </p:pic>
      <p:pic>
        <p:nvPicPr>
          <p:cNvPr id="11" name="Picture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5342" y="4176710"/>
            <a:ext cx="416547" cy="416547"/>
          </a:xfrm>
          <a:prstGeom prst="rect">
            <a:avLst/>
          </a:prstGeom>
        </p:spPr>
      </p:pic>
      <p:pic>
        <p:nvPicPr>
          <p:cNvPr id="29" name="Picture 28"/>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1143" y="4060143"/>
            <a:ext cx="533114" cy="533114"/>
          </a:xfrm>
          <a:prstGeom prst="rect">
            <a:avLst/>
          </a:prstGeom>
        </p:spPr>
      </p:pic>
      <p:grpSp>
        <p:nvGrpSpPr>
          <p:cNvPr id="26" name="Group 25"/>
          <p:cNvGrpSpPr/>
          <p:nvPr/>
        </p:nvGrpSpPr>
        <p:grpSpPr>
          <a:xfrm>
            <a:off x="4890565" y="4176021"/>
            <a:ext cx="1803053" cy="2082319"/>
            <a:chOff x="5685916" y="1381926"/>
            <a:chExt cx="2129519" cy="2459348"/>
          </a:xfrm>
        </p:grpSpPr>
        <p:pic>
          <p:nvPicPr>
            <p:cNvPr id="10" name="Picture 9">
              <a:hlinkClick r:id="" action="ppaction://noaction"/>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5877014" y="1381926"/>
              <a:ext cx="1749914" cy="1749914"/>
            </a:xfrm>
            <a:prstGeom prst="rect">
              <a:avLst/>
            </a:prstGeom>
          </p:spPr>
        </p:pic>
        <p:sp>
          <p:nvSpPr>
            <p:cNvPr id="3" name="TextBox 2"/>
            <p:cNvSpPr txBox="1"/>
            <p:nvPr/>
          </p:nvSpPr>
          <p:spPr>
            <a:xfrm>
              <a:off x="5685916" y="3328121"/>
              <a:ext cx="2129519" cy="513153"/>
            </a:xfrm>
            <a:prstGeom prst="rect">
              <a:avLst/>
            </a:prstGeom>
            <a:noFill/>
          </p:spPr>
          <p:txBody>
            <a:bodyPr wrap="square" lIns="0" tIns="0" rIns="0" bIns="0" rtlCol="0">
              <a:spAutoFit/>
            </a:bodyPr>
            <a:lstStyle/>
            <a:p>
              <a:pPr algn="ctr">
                <a:lnSpc>
                  <a:spcPct val="90000"/>
                </a:lnSpc>
                <a:spcAft>
                  <a:spcPts val="600"/>
                </a:spcAft>
              </a:pPr>
              <a:r>
                <a:rPr lang="en-US" sz="1568" b="1" dirty="0"/>
                <a:t>Product Recommendations</a:t>
              </a:r>
            </a:p>
          </p:txBody>
        </p:sp>
      </p:grpSp>
      <p:grpSp>
        <p:nvGrpSpPr>
          <p:cNvPr id="25" name="Group 24"/>
          <p:cNvGrpSpPr/>
          <p:nvPr/>
        </p:nvGrpSpPr>
        <p:grpSpPr>
          <a:xfrm>
            <a:off x="7515340" y="4176021"/>
            <a:ext cx="1483839" cy="1858993"/>
            <a:chOff x="8735021" y="1382056"/>
            <a:chExt cx="1752507" cy="2195586"/>
          </a:xfrm>
        </p:grpSpPr>
        <p:pic>
          <p:nvPicPr>
            <p:cNvPr id="19" name="Picture 18">
              <a:hlinkClick r:id="rId11" action="ppaction://hlinksldjump"/>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735021" y="1382056"/>
              <a:ext cx="1749784" cy="1749784"/>
            </a:xfrm>
            <a:prstGeom prst="rect">
              <a:avLst/>
            </a:prstGeom>
          </p:spPr>
        </p:pic>
        <p:sp>
          <p:nvSpPr>
            <p:cNvPr id="21" name="TextBox 20"/>
            <p:cNvSpPr txBox="1"/>
            <p:nvPr/>
          </p:nvSpPr>
          <p:spPr>
            <a:xfrm>
              <a:off x="8735021" y="3321145"/>
              <a:ext cx="1752507" cy="256497"/>
            </a:xfrm>
            <a:prstGeom prst="rect">
              <a:avLst/>
            </a:prstGeom>
            <a:noFill/>
          </p:spPr>
          <p:txBody>
            <a:bodyPr wrap="square" lIns="0" tIns="0" rIns="0" bIns="0" rtlCol="0">
              <a:spAutoFit/>
            </a:bodyPr>
            <a:lstStyle/>
            <a:p>
              <a:pPr algn="ctr">
                <a:lnSpc>
                  <a:spcPct val="90000"/>
                </a:lnSpc>
                <a:spcAft>
                  <a:spcPts val="600"/>
                </a:spcAft>
              </a:pPr>
              <a:r>
                <a:rPr lang="en-US" sz="1568" b="1" dirty="0"/>
                <a:t>Basket Analysis</a:t>
              </a:r>
            </a:p>
          </p:txBody>
        </p:sp>
      </p:grpSp>
      <p:grpSp>
        <p:nvGrpSpPr>
          <p:cNvPr id="7" name="Group 6"/>
          <p:cNvGrpSpPr/>
          <p:nvPr/>
        </p:nvGrpSpPr>
        <p:grpSpPr>
          <a:xfrm>
            <a:off x="9911022" y="1486745"/>
            <a:ext cx="1488825" cy="2002801"/>
            <a:chOff x="5874421" y="4068076"/>
            <a:chExt cx="1758393" cy="2365433"/>
          </a:xfrm>
        </p:grpSpPr>
        <p:pic>
          <p:nvPicPr>
            <p:cNvPr id="9" name="Picture 8">
              <a:hlinkClick r:id="" action="ppaction://noaction"/>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874421" y="4068076"/>
              <a:ext cx="1752507" cy="1752507"/>
            </a:xfrm>
            <a:prstGeom prst="rect">
              <a:avLst/>
            </a:prstGeom>
          </p:spPr>
        </p:pic>
        <p:sp>
          <p:nvSpPr>
            <p:cNvPr id="22" name="TextBox 21"/>
            <p:cNvSpPr txBox="1"/>
            <p:nvPr/>
          </p:nvSpPr>
          <p:spPr>
            <a:xfrm>
              <a:off x="5880307" y="5920514"/>
              <a:ext cx="1752507" cy="512995"/>
            </a:xfrm>
            <a:prstGeom prst="rect">
              <a:avLst/>
            </a:prstGeom>
            <a:noFill/>
          </p:spPr>
          <p:txBody>
            <a:bodyPr wrap="square" lIns="0" tIns="0" rIns="0" bIns="0" rtlCol="0">
              <a:spAutoFit/>
            </a:bodyPr>
            <a:lstStyle/>
            <a:p>
              <a:pPr algn="ctr">
                <a:lnSpc>
                  <a:spcPct val="90000"/>
                </a:lnSpc>
                <a:spcAft>
                  <a:spcPts val="600"/>
                </a:spcAft>
              </a:pPr>
              <a:r>
                <a:rPr lang="en-US" sz="1568" b="1" dirty="0"/>
                <a:t>Customer Churn</a:t>
              </a:r>
              <a:br>
                <a:rPr lang="en-US" sz="1568" b="1" dirty="0"/>
              </a:br>
              <a:r>
                <a:rPr lang="en-US" sz="1568" b="1" dirty="0"/>
                <a:t>Prediction</a:t>
              </a:r>
            </a:p>
          </p:txBody>
        </p:sp>
      </p:grpSp>
      <p:grpSp>
        <p:nvGrpSpPr>
          <p:cNvPr id="24" name="Group 23"/>
          <p:cNvGrpSpPr/>
          <p:nvPr/>
        </p:nvGrpSpPr>
        <p:grpSpPr>
          <a:xfrm>
            <a:off x="9899748" y="4176021"/>
            <a:ext cx="1510719" cy="1859530"/>
            <a:chOff x="8735021" y="4068076"/>
            <a:chExt cx="1784253" cy="2196221"/>
          </a:xfrm>
        </p:grpSpPr>
        <p:pic>
          <p:nvPicPr>
            <p:cNvPr id="20" name="Picture 19">
              <a:hlinkClick r:id="" action="ppaction://noaction"/>
            </p:cNvPr>
            <p:cNvPicPr>
              <a:picLocks noChangeAspect="1"/>
            </p:cNvPicPr>
            <p:nvPr/>
          </p:nvPicPr>
          <p:blipFill rotWithShape="1">
            <a:blip r:embed="rId14" cstate="email">
              <a:extLst>
                <a:ext uri="{28A0092B-C50C-407E-A947-70E740481C1C}">
                  <a14:useLocalDpi xmlns:a14="http://schemas.microsoft.com/office/drawing/2010/main"/>
                </a:ext>
              </a:extLst>
            </a:blip>
            <a:srcRect t="-1"/>
            <a:stretch/>
          </p:blipFill>
          <p:spPr>
            <a:xfrm>
              <a:off x="8735021" y="4068076"/>
              <a:ext cx="1784253" cy="1752507"/>
            </a:xfrm>
            <a:prstGeom prst="rect">
              <a:avLst/>
            </a:prstGeom>
          </p:spPr>
        </p:pic>
        <p:sp>
          <p:nvSpPr>
            <p:cNvPr id="23" name="TextBox 22"/>
            <p:cNvSpPr txBox="1"/>
            <p:nvPr/>
          </p:nvSpPr>
          <p:spPr>
            <a:xfrm>
              <a:off x="8735021" y="6007800"/>
              <a:ext cx="1752507" cy="256497"/>
            </a:xfrm>
            <a:prstGeom prst="rect">
              <a:avLst/>
            </a:prstGeom>
            <a:noFill/>
          </p:spPr>
          <p:txBody>
            <a:bodyPr wrap="square" lIns="0" tIns="0" rIns="0" bIns="0" rtlCol="0">
              <a:spAutoFit/>
            </a:bodyPr>
            <a:lstStyle/>
            <a:p>
              <a:pPr algn="ctr">
                <a:lnSpc>
                  <a:spcPct val="90000"/>
                </a:lnSpc>
                <a:spcAft>
                  <a:spcPts val="600"/>
                </a:spcAft>
              </a:pPr>
              <a:r>
                <a:rPr lang="en-US" sz="1568" b="1" dirty="0"/>
                <a:t>Text Analytics</a:t>
              </a:r>
            </a:p>
          </p:txBody>
        </p:sp>
      </p:grpSp>
      <p:pic>
        <p:nvPicPr>
          <p:cNvPr id="32" name="Picture 31"/>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83384" y="1486747"/>
            <a:ext cx="1481644" cy="1481645"/>
          </a:xfrm>
          <a:prstGeom prst="rect">
            <a:avLst/>
          </a:prstGeom>
        </p:spPr>
      </p:pic>
      <p:sp>
        <p:nvSpPr>
          <p:cNvPr id="6" name="Rectangle 5"/>
          <p:cNvSpPr/>
          <p:nvPr/>
        </p:nvSpPr>
        <p:spPr>
          <a:xfrm>
            <a:off x="7790827" y="3043769"/>
            <a:ext cx="995209" cy="574901"/>
          </a:xfrm>
          <a:prstGeom prst="rect">
            <a:avLst/>
          </a:prstGeom>
        </p:spPr>
        <p:txBody>
          <a:bodyPr wrap="none">
            <a:spAutoFit/>
          </a:bodyPr>
          <a:lstStyle/>
          <a:p>
            <a:pPr algn="ctr"/>
            <a:r>
              <a:rPr lang="en-US" sz="1568" b="1" dirty="0"/>
              <a:t>Anomaly </a:t>
            </a:r>
          </a:p>
          <a:p>
            <a:pPr algn="ctr"/>
            <a:r>
              <a:rPr lang="en-US" sz="1568" b="1" dirty="0"/>
              <a:t>Detection</a:t>
            </a:r>
          </a:p>
        </p:txBody>
      </p:sp>
      <p:sp>
        <p:nvSpPr>
          <p:cNvPr id="48" name="Rectangle 47"/>
          <p:cNvSpPr/>
          <p:nvPr/>
        </p:nvSpPr>
        <p:spPr>
          <a:xfrm>
            <a:off x="5303815" y="3048947"/>
            <a:ext cx="1024640" cy="333617"/>
          </a:xfrm>
          <a:prstGeom prst="rect">
            <a:avLst/>
          </a:prstGeom>
        </p:spPr>
        <p:txBody>
          <a:bodyPr wrap="none">
            <a:spAutoFit/>
          </a:bodyPr>
          <a:lstStyle/>
          <a:p>
            <a:pPr algn="ctr"/>
            <a:r>
              <a:rPr lang="en-US" sz="1568" b="1" dirty="0"/>
              <a:t>Vision API</a:t>
            </a:r>
          </a:p>
        </p:txBody>
      </p:sp>
      <p:sp>
        <p:nvSpPr>
          <p:cNvPr id="50" name="Rectangle 49"/>
          <p:cNvSpPr/>
          <p:nvPr/>
        </p:nvSpPr>
        <p:spPr>
          <a:xfrm>
            <a:off x="2902465" y="3049034"/>
            <a:ext cx="1106393" cy="333617"/>
          </a:xfrm>
          <a:prstGeom prst="rect">
            <a:avLst/>
          </a:prstGeom>
        </p:spPr>
        <p:txBody>
          <a:bodyPr wrap="none">
            <a:spAutoFit/>
          </a:bodyPr>
          <a:lstStyle/>
          <a:p>
            <a:pPr algn="ctr"/>
            <a:r>
              <a:rPr lang="en-US" sz="1568" b="1" dirty="0"/>
              <a:t>Speech API</a:t>
            </a:r>
          </a:p>
        </p:txBody>
      </p:sp>
      <p:sp>
        <p:nvSpPr>
          <p:cNvPr id="52" name="Rectangle 51"/>
          <p:cNvSpPr/>
          <p:nvPr/>
        </p:nvSpPr>
        <p:spPr>
          <a:xfrm>
            <a:off x="727754" y="3087148"/>
            <a:ext cx="882870" cy="333617"/>
          </a:xfrm>
          <a:prstGeom prst="rect">
            <a:avLst/>
          </a:prstGeom>
        </p:spPr>
        <p:txBody>
          <a:bodyPr wrap="none">
            <a:spAutoFit/>
          </a:bodyPr>
          <a:lstStyle/>
          <a:p>
            <a:pPr algn="ctr"/>
            <a:r>
              <a:rPr lang="en-US" sz="1568" b="1" dirty="0"/>
              <a:t>Face API</a:t>
            </a:r>
          </a:p>
        </p:txBody>
      </p:sp>
      <p:pic>
        <p:nvPicPr>
          <p:cNvPr id="13" name="Picture 12"/>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18643" y="1486747"/>
            <a:ext cx="1510471" cy="1510471"/>
          </a:xfrm>
          <a:prstGeom prst="rect">
            <a:avLst/>
          </a:prstGeom>
        </p:spPr>
      </p:pic>
      <p:pic>
        <p:nvPicPr>
          <p:cNvPr id="53" name="Picture 5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2734407" y="1486747"/>
            <a:ext cx="1478067" cy="1478067"/>
          </a:xfrm>
          <a:prstGeom prst="rect">
            <a:avLst/>
          </a:prstGeom>
        </p:spPr>
      </p:pic>
      <p:pic>
        <p:nvPicPr>
          <p:cNvPr id="54" name="Picture 5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068847" y="1486747"/>
            <a:ext cx="1488817" cy="1488817"/>
          </a:xfrm>
          <a:prstGeom prst="rect">
            <a:avLst/>
          </a:prstGeom>
        </p:spPr>
      </p:pic>
      <p:sp>
        <p:nvSpPr>
          <p:cNvPr id="31" name="Title 30"/>
          <p:cNvSpPr>
            <a:spLocks noGrp="1"/>
          </p:cNvSpPr>
          <p:nvPr>
            <p:ph type="title"/>
          </p:nvPr>
        </p:nvSpPr>
        <p:spPr/>
        <p:txBody>
          <a:bodyPr>
            <a:normAutofit/>
          </a:bodyPr>
          <a:lstStyle/>
          <a:p>
            <a:r>
              <a:rPr lang="en-US" dirty="0"/>
              <a:t>Machine Learning APIs</a:t>
            </a:r>
          </a:p>
        </p:txBody>
      </p:sp>
    </p:spTree>
    <p:extLst>
      <p:ext uri="{BB962C8B-B14F-4D97-AF65-F5344CB8AC3E}">
        <p14:creationId xmlns:p14="http://schemas.microsoft.com/office/powerpoint/2010/main" val="22005608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48309" y="12568"/>
            <a:ext cx="9160609" cy="6844945"/>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dirty="0">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dirty="0">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dirty="0">
                <a:solidFill>
                  <a:schemeClr val="bg1"/>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 name="Group 2"/>
          <p:cNvGrpSpPr/>
          <p:nvPr/>
        </p:nvGrpSpPr>
        <p:grpSpPr>
          <a:xfrm>
            <a:off x="6255102" y="2904116"/>
            <a:ext cx="2490946" cy="677769"/>
            <a:chOff x="641124" y="3117309"/>
            <a:chExt cx="2540895" cy="691360"/>
          </a:xfrm>
        </p:grpSpPr>
        <p:grpSp>
          <p:nvGrpSpPr>
            <p:cNvPr id="4" name="Group 3"/>
            <p:cNvGrpSpPr/>
            <p:nvPr/>
          </p:nvGrpSpPr>
          <p:grpSpPr>
            <a:xfrm>
              <a:off x="641124" y="3192462"/>
              <a:ext cx="2540895" cy="533401"/>
              <a:chOff x="503237" y="3192462"/>
              <a:chExt cx="2540895" cy="533401"/>
            </a:xfrm>
          </p:grpSpPr>
          <p:sp>
            <p:nvSpPr>
              <p:cNvPr id="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7" name="Parallelogram 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 name="Rectangle 4"/>
            <p:cNvSpPr/>
            <p:nvPr/>
          </p:nvSpPr>
          <p:spPr>
            <a:xfrm>
              <a:off x="1078744" y="3117309"/>
              <a:ext cx="1923478" cy="6913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Speech Recognition</a:t>
              </a:r>
            </a:p>
          </p:txBody>
        </p:sp>
      </p:grpSp>
      <p:grpSp>
        <p:nvGrpSpPr>
          <p:cNvPr id="8" name="Group 7"/>
          <p:cNvGrpSpPr/>
          <p:nvPr/>
        </p:nvGrpSpPr>
        <p:grpSpPr>
          <a:xfrm>
            <a:off x="6255102" y="3516093"/>
            <a:ext cx="2490946" cy="677769"/>
            <a:chOff x="641124" y="3741557"/>
            <a:chExt cx="2540895" cy="691360"/>
          </a:xfrm>
        </p:grpSpPr>
        <p:grpSp>
          <p:nvGrpSpPr>
            <p:cNvPr id="9" name="Group 8"/>
            <p:cNvGrpSpPr/>
            <p:nvPr/>
          </p:nvGrpSpPr>
          <p:grpSpPr>
            <a:xfrm>
              <a:off x="641124" y="3802062"/>
              <a:ext cx="2540895" cy="533401"/>
              <a:chOff x="503237" y="3192462"/>
              <a:chExt cx="2540895" cy="533401"/>
            </a:xfrm>
          </p:grpSpPr>
          <p:sp>
            <p:nvSpPr>
              <p:cNvPr id="1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2" name="Parallelogram 1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10" name="Rectangle 9"/>
            <p:cNvSpPr/>
            <p:nvPr/>
          </p:nvSpPr>
          <p:spPr>
            <a:xfrm>
              <a:off x="1078744" y="3741557"/>
              <a:ext cx="1923478" cy="6913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Text to Speech</a:t>
              </a:r>
            </a:p>
          </p:txBody>
        </p:sp>
      </p:grpSp>
      <p:grpSp>
        <p:nvGrpSpPr>
          <p:cNvPr id="13" name="Group 12"/>
          <p:cNvGrpSpPr/>
          <p:nvPr/>
        </p:nvGrpSpPr>
        <p:grpSpPr>
          <a:xfrm>
            <a:off x="6255102" y="4173026"/>
            <a:ext cx="2490946" cy="522915"/>
            <a:chOff x="641124" y="4411662"/>
            <a:chExt cx="2540895" cy="533401"/>
          </a:xfrm>
        </p:grpSpPr>
        <p:grpSp>
          <p:nvGrpSpPr>
            <p:cNvPr id="14" name="Group 13"/>
            <p:cNvGrpSpPr/>
            <p:nvPr/>
          </p:nvGrpSpPr>
          <p:grpSpPr>
            <a:xfrm>
              <a:off x="641124" y="4411662"/>
              <a:ext cx="2540895" cy="533401"/>
              <a:chOff x="503237" y="3192462"/>
              <a:chExt cx="2540895" cy="533401"/>
            </a:xfrm>
          </p:grpSpPr>
          <p:sp>
            <p:nvSpPr>
              <p:cNvPr id="16"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17" name="Parallelogram 16"/>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15" name="Rectangle 14"/>
            <p:cNvSpPr/>
            <p:nvPr/>
          </p:nvSpPr>
          <p:spPr>
            <a:xfrm>
              <a:off x="1078744"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Speech Intent Recognition</a:t>
              </a:r>
            </a:p>
          </p:txBody>
        </p:sp>
      </p:grpSp>
      <p:grpSp>
        <p:nvGrpSpPr>
          <p:cNvPr id="18" name="Group 17"/>
          <p:cNvGrpSpPr/>
          <p:nvPr/>
        </p:nvGrpSpPr>
        <p:grpSpPr>
          <a:xfrm>
            <a:off x="9431817" y="3575409"/>
            <a:ext cx="2490946" cy="522915"/>
            <a:chOff x="9417742" y="3192462"/>
            <a:chExt cx="2540895" cy="533401"/>
          </a:xfrm>
        </p:grpSpPr>
        <p:grpSp>
          <p:nvGrpSpPr>
            <p:cNvPr id="19" name="Group 18"/>
            <p:cNvGrpSpPr/>
            <p:nvPr/>
          </p:nvGrpSpPr>
          <p:grpSpPr>
            <a:xfrm>
              <a:off x="9417742" y="3192462"/>
              <a:ext cx="2540895" cy="533401"/>
              <a:chOff x="503237" y="3192462"/>
              <a:chExt cx="2540895" cy="533401"/>
            </a:xfrm>
          </p:grpSpPr>
          <p:sp>
            <p:nvSpPr>
              <p:cNvPr id="21"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2" name="Parallelogram 21"/>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20" name="Rectangle 19"/>
            <p:cNvSpPr/>
            <p:nvPr/>
          </p:nvSpPr>
          <p:spPr>
            <a:xfrm>
              <a:off x="9855362" y="33016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Determine Entities</a:t>
              </a:r>
            </a:p>
          </p:txBody>
        </p:sp>
      </p:grpSp>
      <p:sp>
        <p:nvSpPr>
          <p:cNvPr id="23" name="Rectangle 22"/>
          <p:cNvSpPr/>
          <p:nvPr/>
        </p:nvSpPr>
        <p:spPr>
          <a:xfrm>
            <a:off x="269240" y="1334347"/>
            <a:ext cx="11653525" cy="637904"/>
          </a:xfrm>
          <a:prstGeom prst="rect">
            <a:avLst/>
          </a:prstGeom>
          <a:solidFill>
            <a:srgbClr val="008272"/>
          </a:solidFill>
          <a:ln w="25400" cap="flat" cmpd="sng" algn="ctr">
            <a:noFill/>
            <a:prstDash val="solid"/>
          </a:ln>
          <a:effectLst/>
        </p:spPr>
        <p:txBody>
          <a:bodyPr lIns="119332" tIns="59666" rIns="119332" bIns="59666" rtlCol="0" anchor="ctr"/>
          <a:lstStyle/>
          <a:p>
            <a:pPr algn="ctr" defTabSz="896386">
              <a:defRPr/>
            </a:pPr>
            <a:r>
              <a:rPr lang="en-US" sz="2745" kern="0" dirty="0" smtClean="0">
                <a:gradFill>
                  <a:gsLst>
                    <a:gs pos="0">
                      <a:srgbClr val="FFFFFF"/>
                    </a:gs>
                    <a:gs pos="100000">
                      <a:srgbClr val="FFFFFF"/>
                    </a:gs>
                  </a:gsLst>
                  <a:lin ang="5400000" scaled="0"/>
                </a:gradFill>
                <a:latin typeface="Segoe UI"/>
              </a:rPr>
              <a:t>COGNITIVE SERVICES</a:t>
            </a:r>
            <a:endParaRPr lang="en-US" sz="2745" kern="0" dirty="0">
              <a:gradFill>
                <a:gsLst>
                  <a:gs pos="0">
                    <a:srgbClr val="FFFFFF"/>
                  </a:gs>
                  <a:gs pos="100000">
                    <a:srgbClr val="FFFFFF"/>
                  </a:gs>
                </a:gsLst>
                <a:lin ang="5400000" scaled="0"/>
              </a:gradFill>
              <a:latin typeface="Segoe UI"/>
            </a:endParaRPr>
          </a:p>
        </p:txBody>
      </p:sp>
      <p:grpSp>
        <p:nvGrpSpPr>
          <p:cNvPr id="24" name="Group 23"/>
          <p:cNvGrpSpPr/>
          <p:nvPr/>
        </p:nvGrpSpPr>
        <p:grpSpPr>
          <a:xfrm>
            <a:off x="3300738" y="3574974"/>
            <a:ext cx="2490946" cy="522915"/>
            <a:chOff x="9620946" y="5021262"/>
            <a:chExt cx="2540895" cy="533401"/>
          </a:xfrm>
        </p:grpSpPr>
        <p:grpSp>
          <p:nvGrpSpPr>
            <p:cNvPr id="25" name="Group 24"/>
            <p:cNvGrpSpPr/>
            <p:nvPr/>
          </p:nvGrpSpPr>
          <p:grpSpPr>
            <a:xfrm>
              <a:off x="9620946" y="5021262"/>
              <a:ext cx="2540895" cy="533401"/>
              <a:chOff x="503237" y="3802062"/>
              <a:chExt cx="2540895" cy="533401"/>
            </a:xfrm>
          </p:grpSpPr>
          <p:sp>
            <p:nvSpPr>
              <p:cNvPr id="27"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28" name="Parallelogram 27"/>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26" name="Rectangle 25"/>
            <p:cNvSpPr/>
            <p:nvPr/>
          </p:nvSpPr>
          <p:spPr>
            <a:xfrm>
              <a:off x="10089693" y="5125889"/>
              <a:ext cx="1923478" cy="324146"/>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Grouping</a:t>
              </a:r>
            </a:p>
          </p:txBody>
        </p:sp>
      </p:grpSp>
      <p:grpSp>
        <p:nvGrpSpPr>
          <p:cNvPr id="29" name="Group 28"/>
          <p:cNvGrpSpPr/>
          <p:nvPr/>
        </p:nvGrpSpPr>
        <p:grpSpPr>
          <a:xfrm>
            <a:off x="3300738" y="4172590"/>
            <a:ext cx="2490946" cy="522915"/>
            <a:chOff x="9620946" y="5630862"/>
            <a:chExt cx="2540895" cy="533401"/>
          </a:xfrm>
        </p:grpSpPr>
        <p:grpSp>
          <p:nvGrpSpPr>
            <p:cNvPr id="30" name="Group 29"/>
            <p:cNvGrpSpPr/>
            <p:nvPr/>
          </p:nvGrpSpPr>
          <p:grpSpPr>
            <a:xfrm>
              <a:off x="9620946" y="5630862"/>
              <a:ext cx="2540895" cy="533401"/>
              <a:chOff x="503237" y="3802062"/>
              <a:chExt cx="2540895" cy="533401"/>
            </a:xfrm>
          </p:grpSpPr>
          <p:sp>
            <p:nvSpPr>
              <p:cNvPr id="32" name="Flowchart: Process 8"/>
              <p:cNvSpPr/>
              <p:nvPr/>
            </p:nvSpPr>
            <p:spPr bwMode="auto">
              <a:xfrm>
                <a:off x="584200" y="38020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3" name="Parallelogram 32"/>
              <p:cNvSpPr/>
              <p:nvPr/>
            </p:nvSpPr>
            <p:spPr bwMode="auto">
              <a:xfrm>
                <a:off x="503237" y="38020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31" name="Rectangle 30"/>
            <p:cNvSpPr/>
            <p:nvPr/>
          </p:nvSpPr>
          <p:spPr>
            <a:xfrm>
              <a:off x="10077800" y="5707062"/>
              <a:ext cx="1923478" cy="386560"/>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Identification</a:t>
              </a:r>
            </a:p>
          </p:txBody>
        </p:sp>
      </p:grpSp>
      <p:grpSp>
        <p:nvGrpSpPr>
          <p:cNvPr id="34" name="Group 33"/>
          <p:cNvGrpSpPr/>
          <p:nvPr/>
        </p:nvGrpSpPr>
        <p:grpSpPr>
          <a:xfrm>
            <a:off x="3300738" y="2977792"/>
            <a:ext cx="2490946" cy="522915"/>
            <a:chOff x="9620946" y="3192462"/>
            <a:chExt cx="2540895" cy="533401"/>
          </a:xfrm>
        </p:grpSpPr>
        <p:grpSp>
          <p:nvGrpSpPr>
            <p:cNvPr id="35" name="Group 34"/>
            <p:cNvGrpSpPr/>
            <p:nvPr/>
          </p:nvGrpSpPr>
          <p:grpSpPr>
            <a:xfrm>
              <a:off x="9620946" y="3192462"/>
              <a:ext cx="2540895" cy="533401"/>
              <a:chOff x="503237" y="3192462"/>
              <a:chExt cx="2540895" cy="533401"/>
            </a:xfrm>
          </p:grpSpPr>
          <p:sp>
            <p:nvSpPr>
              <p:cNvPr id="3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38" name="Parallelogram 3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36" name="Rectangle 35"/>
            <p:cNvSpPr/>
            <p:nvPr/>
          </p:nvSpPr>
          <p:spPr>
            <a:xfrm>
              <a:off x="10078146" y="3268662"/>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Face Detection</a:t>
              </a:r>
            </a:p>
          </p:txBody>
        </p:sp>
      </p:grpSp>
      <p:grpSp>
        <p:nvGrpSpPr>
          <p:cNvPr id="39" name="Group 38"/>
          <p:cNvGrpSpPr/>
          <p:nvPr/>
        </p:nvGrpSpPr>
        <p:grpSpPr>
          <a:xfrm>
            <a:off x="486220" y="2977792"/>
            <a:ext cx="2490946" cy="522915"/>
            <a:chOff x="6746814" y="3192462"/>
            <a:chExt cx="2540895" cy="533401"/>
          </a:xfrm>
        </p:grpSpPr>
        <p:grpSp>
          <p:nvGrpSpPr>
            <p:cNvPr id="40" name="Group 39"/>
            <p:cNvGrpSpPr/>
            <p:nvPr/>
          </p:nvGrpSpPr>
          <p:grpSpPr>
            <a:xfrm>
              <a:off x="6746814" y="3192462"/>
              <a:ext cx="2540895" cy="533401"/>
              <a:chOff x="503237" y="3192462"/>
              <a:chExt cx="2540895" cy="533401"/>
            </a:xfrm>
          </p:grpSpPr>
          <p:sp>
            <p:nvSpPr>
              <p:cNvPr id="4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3" name="Parallelogram 4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41" name="Rectangle 40"/>
            <p:cNvSpPr/>
            <p:nvPr/>
          </p:nvSpPr>
          <p:spPr>
            <a:xfrm>
              <a:off x="7194120" y="3268662"/>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Analyze Image</a:t>
              </a:r>
            </a:p>
          </p:txBody>
        </p:sp>
      </p:grpSp>
      <p:grpSp>
        <p:nvGrpSpPr>
          <p:cNvPr id="44" name="Group 43"/>
          <p:cNvGrpSpPr/>
          <p:nvPr/>
        </p:nvGrpSpPr>
        <p:grpSpPr>
          <a:xfrm>
            <a:off x="486220" y="3575409"/>
            <a:ext cx="2490946" cy="522915"/>
            <a:chOff x="6746814" y="3802062"/>
            <a:chExt cx="2540895" cy="533401"/>
          </a:xfrm>
        </p:grpSpPr>
        <p:grpSp>
          <p:nvGrpSpPr>
            <p:cNvPr id="45" name="Group 44"/>
            <p:cNvGrpSpPr/>
            <p:nvPr/>
          </p:nvGrpSpPr>
          <p:grpSpPr>
            <a:xfrm>
              <a:off x="6746814" y="3802062"/>
              <a:ext cx="2540895" cy="533401"/>
              <a:chOff x="503237" y="3192462"/>
              <a:chExt cx="2540895" cy="533401"/>
            </a:xfrm>
          </p:grpSpPr>
          <p:sp>
            <p:nvSpPr>
              <p:cNvPr id="4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48" name="Parallelogram 4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46" name="Rectangle 45"/>
            <p:cNvSpPr/>
            <p:nvPr/>
          </p:nvSpPr>
          <p:spPr>
            <a:xfrm>
              <a:off x="7194120" y="3892910"/>
              <a:ext cx="1923478" cy="388654"/>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Generate Thumbnail</a:t>
              </a:r>
            </a:p>
          </p:txBody>
        </p:sp>
      </p:grpSp>
      <p:grpSp>
        <p:nvGrpSpPr>
          <p:cNvPr id="49" name="Group 48"/>
          <p:cNvGrpSpPr/>
          <p:nvPr/>
        </p:nvGrpSpPr>
        <p:grpSpPr>
          <a:xfrm>
            <a:off x="486220" y="4173026"/>
            <a:ext cx="2490946" cy="522915"/>
            <a:chOff x="6746814" y="4411662"/>
            <a:chExt cx="2540895" cy="533401"/>
          </a:xfrm>
        </p:grpSpPr>
        <p:grpSp>
          <p:nvGrpSpPr>
            <p:cNvPr id="50" name="Group 49"/>
            <p:cNvGrpSpPr/>
            <p:nvPr/>
          </p:nvGrpSpPr>
          <p:grpSpPr>
            <a:xfrm>
              <a:off x="6746814" y="4411662"/>
              <a:ext cx="2540895" cy="533401"/>
              <a:chOff x="503237" y="3192462"/>
              <a:chExt cx="2540895" cy="533401"/>
            </a:xfrm>
          </p:grpSpPr>
          <p:sp>
            <p:nvSpPr>
              <p:cNvPr id="5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3" name="Parallelogram 5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1" name="Rectangle 50"/>
            <p:cNvSpPr/>
            <p:nvPr/>
          </p:nvSpPr>
          <p:spPr>
            <a:xfrm>
              <a:off x="7194120"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latin typeface="Segoe UI"/>
                </a:rPr>
                <a:t>OCR</a:t>
              </a:r>
            </a:p>
          </p:txBody>
        </p:sp>
      </p:grpSp>
      <p:grpSp>
        <p:nvGrpSpPr>
          <p:cNvPr id="54" name="Group 53"/>
          <p:cNvGrpSpPr/>
          <p:nvPr/>
        </p:nvGrpSpPr>
        <p:grpSpPr>
          <a:xfrm>
            <a:off x="9431817" y="4173026"/>
            <a:ext cx="2490946" cy="522915"/>
            <a:chOff x="9417742" y="4411662"/>
            <a:chExt cx="2540895" cy="533401"/>
          </a:xfrm>
        </p:grpSpPr>
        <p:grpSp>
          <p:nvGrpSpPr>
            <p:cNvPr id="55" name="Group 54"/>
            <p:cNvGrpSpPr/>
            <p:nvPr/>
          </p:nvGrpSpPr>
          <p:grpSpPr>
            <a:xfrm>
              <a:off x="9417742" y="4411662"/>
              <a:ext cx="2540895" cy="533401"/>
              <a:chOff x="503237" y="3192462"/>
              <a:chExt cx="2540895" cy="533401"/>
            </a:xfrm>
          </p:grpSpPr>
          <p:sp>
            <p:nvSpPr>
              <p:cNvPr id="57"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58" name="Parallelogram 57"/>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56" name="Rectangle 55"/>
            <p:cNvSpPr/>
            <p:nvPr/>
          </p:nvSpPr>
          <p:spPr>
            <a:xfrm>
              <a:off x="9855362" y="45208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Improve Models</a:t>
              </a:r>
            </a:p>
          </p:txBody>
        </p:sp>
      </p:grpSp>
      <p:grpSp>
        <p:nvGrpSpPr>
          <p:cNvPr id="59" name="Group 58"/>
          <p:cNvGrpSpPr/>
          <p:nvPr/>
        </p:nvGrpSpPr>
        <p:grpSpPr>
          <a:xfrm>
            <a:off x="9431817" y="2977792"/>
            <a:ext cx="2490946" cy="522915"/>
            <a:chOff x="9417742" y="3192462"/>
            <a:chExt cx="2540895" cy="533401"/>
          </a:xfrm>
        </p:grpSpPr>
        <p:grpSp>
          <p:nvGrpSpPr>
            <p:cNvPr id="60" name="Group 59"/>
            <p:cNvGrpSpPr/>
            <p:nvPr/>
          </p:nvGrpSpPr>
          <p:grpSpPr>
            <a:xfrm>
              <a:off x="9417742" y="3192462"/>
              <a:ext cx="2540895" cy="533401"/>
              <a:chOff x="503237" y="3192462"/>
              <a:chExt cx="2540895" cy="533401"/>
            </a:xfrm>
          </p:grpSpPr>
          <p:sp>
            <p:nvSpPr>
              <p:cNvPr id="62" name="Flowchart: Process 8"/>
              <p:cNvSpPr/>
              <p:nvPr/>
            </p:nvSpPr>
            <p:spPr bwMode="auto">
              <a:xfrm>
                <a:off x="584200" y="3192462"/>
                <a:ext cx="2459932" cy="53340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127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78 w 10000"/>
                  <a:gd name="connsiteY4" fmla="*/ 0 h 10000"/>
                  <a:gd name="connsiteX0" fmla="*/ 1268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1268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1268" y="0"/>
                    </a:moveTo>
                    <a:lnTo>
                      <a:pt x="10000" y="0"/>
                    </a:lnTo>
                    <a:lnTo>
                      <a:pt x="10000" y="10000"/>
                    </a:lnTo>
                    <a:lnTo>
                      <a:pt x="0" y="10000"/>
                    </a:lnTo>
                    <a:lnTo>
                      <a:pt x="1268"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algn="ctr" defTabSz="914038"/>
                <a:endParaRPr lang="en-US" sz="784" dirty="0">
                  <a:gradFill>
                    <a:gsLst>
                      <a:gs pos="0">
                        <a:srgbClr val="FFFFFF"/>
                      </a:gs>
                      <a:gs pos="100000">
                        <a:srgbClr val="FFFFFF"/>
                      </a:gs>
                    </a:gsLst>
                    <a:lin ang="5400000" scaled="0"/>
                  </a:gradFill>
                  <a:ea typeface="Segoe UI" pitchFamily="34" charset="0"/>
                  <a:cs typeface="Segoe UI" pitchFamily="34" charset="0"/>
                </a:endParaRPr>
              </a:p>
            </p:txBody>
          </p:sp>
          <p:sp>
            <p:nvSpPr>
              <p:cNvPr id="63" name="Parallelogram 62"/>
              <p:cNvSpPr/>
              <p:nvPr/>
            </p:nvSpPr>
            <p:spPr bwMode="auto">
              <a:xfrm>
                <a:off x="503237" y="3192463"/>
                <a:ext cx="427037" cy="533400"/>
              </a:xfrm>
              <a:prstGeom prst="parallelogram">
                <a:avLst>
                  <a:gd name="adj" fmla="val 55592"/>
                </a:avLst>
              </a:prstGeom>
              <a:solidFill>
                <a:schemeClr val="tx1">
                  <a:lumMod val="60000"/>
                  <a:lumOff val="40000"/>
                </a:schemeClr>
              </a:solidFill>
              <a:ln w="9525" cap="flat" cmpd="sng" algn="ctr">
                <a:noFill/>
                <a:prstDash val="solid"/>
              </a:ln>
              <a:effectLst/>
            </p:spPr>
            <p:txBody>
              <a:bodyPr lIns="119332" tIns="59666" rIns="119332" bIns="59666" rtlCol="0" anchor="ctr"/>
              <a:lstStyle/>
              <a:p>
                <a:pPr defTabSz="896386"/>
                <a:endParaRPr lang="en-US" sz="1372" kern="0" dirty="0">
                  <a:solidFill>
                    <a:srgbClr val="FFFFFF"/>
                  </a:solidFill>
                  <a:latin typeface="Segoe UI"/>
                </a:endParaRPr>
              </a:p>
            </p:txBody>
          </p:sp>
        </p:grpSp>
        <p:sp>
          <p:nvSpPr>
            <p:cNvPr id="61" name="Rectangle 60"/>
            <p:cNvSpPr/>
            <p:nvPr/>
          </p:nvSpPr>
          <p:spPr>
            <a:xfrm>
              <a:off x="9855362" y="3301601"/>
              <a:ext cx="1923478" cy="329012"/>
            </a:xfrm>
            <a:prstGeom prst="rect">
              <a:avLst/>
            </a:prstGeom>
            <a:noFill/>
            <a:ln w="9525" cap="flat" cmpd="sng" algn="ctr">
              <a:noFill/>
              <a:prstDash val="solid"/>
            </a:ln>
            <a:effectLst/>
          </p:spPr>
          <p:txBody>
            <a:bodyPr lIns="119332" tIns="59666" rIns="119332" bIns="59666" rtlCol="0" anchor="ctr"/>
            <a:lstStyle/>
            <a:p>
              <a:pPr defTabSz="896386">
                <a:defRPr/>
              </a:pPr>
              <a:r>
                <a:rPr lang="en-US" sz="1372" kern="0" dirty="0">
                  <a:gradFill>
                    <a:gsLst>
                      <a:gs pos="0">
                        <a:schemeClr val="tx1"/>
                      </a:gs>
                      <a:gs pos="100000">
                        <a:schemeClr val="tx1"/>
                      </a:gs>
                    </a:gsLst>
                    <a:lin ang="5400000" scaled="0"/>
                  </a:gradFill>
                </a:rPr>
                <a:t>Detect Intent</a:t>
              </a:r>
            </a:p>
          </p:txBody>
        </p:sp>
      </p:grpSp>
      <p:grpSp>
        <p:nvGrpSpPr>
          <p:cNvPr id="64" name="SM Face APIs"/>
          <p:cNvGrpSpPr/>
          <p:nvPr/>
        </p:nvGrpSpPr>
        <p:grpSpPr>
          <a:xfrm>
            <a:off x="3081303" y="2081367"/>
            <a:ext cx="2710381" cy="701696"/>
            <a:chOff x="274639" y="2278062"/>
            <a:chExt cx="2764730" cy="715766"/>
          </a:xfrm>
        </p:grpSpPr>
        <p:sp>
          <p:nvSpPr>
            <p:cNvPr id="65" name="Rectangle 64"/>
            <p:cNvSpPr/>
            <p:nvPr/>
          </p:nvSpPr>
          <p:spPr>
            <a:xfrm>
              <a:off x="274639" y="2278062"/>
              <a:ext cx="2764730"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Face APIs</a:t>
              </a:r>
            </a:p>
          </p:txBody>
        </p:sp>
        <p:pic>
          <p:nvPicPr>
            <p:cNvPr id="66" name="Picture 65" descr="Screen Clippi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74837" y="2345350"/>
              <a:ext cx="576542" cy="581191"/>
            </a:xfrm>
            <a:prstGeom prst="rect">
              <a:avLst/>
            </a:prstGeom>
          </p:spPr>
        </p:pic>
      </p:grpSp>
      <p:grpSp>
        <p:nvGrpSpPr>
          <p:cNvPr id="67" name="SM Vision APIs"/>
          <p:cNvGrpSpPr/>
          <p:nvPr/>
        </p:nvGrpSpPr>
        <p:grpSpPr>
          <a:xfrm>
            <a:off x="269241" y="2081368"/>
            <a:ext cx="2707925" cy="699267"/>
            <a:chOff x="6159201" y="2278062"/>
            <a:chExt cx="2762225" cy="713289"/>
          </a:xfrm>
        </p:grpSpPr>
        <p:sp>
          <p:nvSpPr>
            <p:cNvPr id="68" name="Rectangle 67"/>
            <p:cNvSpPr/>
            <p:nvPr/>
          </p:nvSpPr>
          <p:spPr>
            <a:xfrm>
              <a:off x="6159201" y="2278062"/>
              <a:ext cx="2762225" cy="713289"/>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Vision APIs</a:t>
              </a:r>
            </a:p>
          </p:txBody>
        </p:sp>
        <p:pic>
          <p:nvPicPr>
            <p:cNvPr id="69" name="Picture 68" descr="Screen Clippi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923109" y="2351298"/>
              <a:ext cx="733528" cy="566817"/>
            </a:xfrm>
            <a:prstGeom prst="rect">
              <a:avLst/>
            </a:prstGeom>
          </p:spPr>
        </p:pic>
      </p:grpSp>
      <p:grpSp>
        <p:nvGrpSpPr>
          <p:cNvPr id="70" name="SM LUIS"/>
          <p:cNvGrpSpPr/>
          <p:nvPr/>
        </p:nvGrpSpPr>
        <p:grpSpPr>
          <a:xfrm>
            <a:off x="8850186" y="2081367"/>
            <a:ext cx="3072577" cy="701696"/>
            <a:chOff x="9027652" y="2278062"/>
            <a:chExt cx="3134189" cy="715766"/>
          </a:xfrm>
        </p:grpSpPr>
        <p:sp>
          <p:nvSpPr>
            <p:cNvPr id="71" name="Rectangle 70"/>
            <p:cNvSpPr/>
            <p:nvPr/>
          </p:nvSpPr>
          <p:spPr>
            <a:xfrm>
              <a:off x="9027652" y="2278062"/>
              <a:ext cx="3134189"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LUIS</a:t>
              </a:r>
            </a:p>
            <a:p>
              <a:pPr defTabSz="896386">
                <a:defRPr/>
              </a:pPr>
              <a:r>
                <a:rPr lang="en-US" sz="1078" kern="0" dirty="0">
                  <a:gradFill>
                    <a:gsLst>
                      <a:gs pos="0">
                        <a:srgbClr val="FFFFFF"/>
                      </a:gs>
                      <a:gs pos="100000">
                        <a:srgbClr val="FFFFFF"/>
                      </a:gs>
                    </a:gsLst>
                    <a:lin ang="5400000" scaled="0"/>
                  </a:gradFill>
                  <a:latin typeface="Segoe UI"/>
                </a:rPr>
                <a:t>(Language Understanding </a:t>
              </a:r>
              <a:br>
                <a:rPr lang="en-US" sz="1078" kern="0" dirty="0">
                  <a:gradFill>
                    <a:gsLst>
                      <a:gs pos="0">
                        <a:srgbClr val="FFFFFF"/>
                      </a:gs>
                      <a:gs pos="100000">
                        <a:srgbClr val="FFFFFF"/>
                      </a:gs>
                    </a:gsLst>
                    <a:lin ang="5400000" scaled="0"/>
                  </a:gradFill>
                  <a:latin typeface="Segoe UI"/>
                </a:rPr>
              </a:br>
              <a:r>
                <a:rPr lang="en-US" sz="1078" kern="0" dirty="0">
                  <a:gradFill>
                    <a:gsLst>
                      <a:gs pos="0">
                        <a:srgbClr val="FFFFFF"/>
                      </a:gs>
                      <a:gs pos="100000">
                        <a:srgbClr val="FFFFFF"/>
                      </a:gs>
                    </a:gsLst>
                    <a:lin ang="5400000" scaled="0"/>
                  </a:gradFill>
                  <a:latin typeface="Segoe UI"/>
                </a:rPr>
                <a:t>Intelligent Service)</a:t>
              </a:r>
            </a:p>
          </p:txBody>
        </p:sp>
        <p:pic>
          <p:nvPicPr>
            <p:cNvPr id="72" name="Picture 71" descr="Screen Clippi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864736" y="2327808"/>
              <a:ext cx="1114539" cy="616275"/>
            </a:xfrm>
            <a:prstGeom prst="rect">
              <a:avLst/>
            </a:prstGeom>
          </p:spPr>
        </p:pic>
      </p:grpSp>
      <p:grpSp>
        <p:nvGrpSpPr>
          <p:cNvPr id="73" name="SM Speech APIs"/>
          <p:cNvGrpSpPr/>
          <p:nvPr/>
        </p:nvGrpSpPr>
        <p:grpSpPr>
          <a:xfrm>
            <a:off x="5895821" y="2081367"/>
            <a:ext cx="2850227" cy="701696"/>
            <a:chOff x="3145595" y="2278062"/>
            <a:chExt cx="2907380" cy="715766"/>
          </a:xfrm>
        </p:grpSpPr>
        <p:sp>
          <p:nvSpPr>
            <p:cNvPr id="74" name="Rectangle 73"/>
            <p:cNvSpPr/>
            <p:nvPr/>
          </p:nvSpPr>
          <p:spPr>
            <a:xfrm>
              <a:off x="3145595" y="2278062"/>
              <a:ext cx="2907380" cy="715766"/>
            </a:xfrm>
            <a:prstGeom prst="rect">
              <a:avLst/>
            </a:prstGeom>
            <a:solidFill>
              <a:srgbClr val="00B294"/>
            </a:solidFill>
            <a:ln w="9525" cap="flat" cmpd="sng" algn="ctr">
              <a:noFill/>
              <a:prstDash val="solid"/>
            </a:ln>
            <a:effectLst/>
          </p:spPr>
          <p:txBody>
            <a:bodyPr lIns="119332" tIns="59666" rIns="119332" bIns="59666" rtlCol="0" anchor="ctr"/>
            <a:lstStyle/>
            <a:p>
              <a:pPr defTabSz="896386">
                <a:defRPr/>
              </a:pPr>
              <a:r>
                <a:rPr lang="en-US" sz="1568" kern="0" dirty="0">
                  <a:gradFill>
                    <a:gsLst>
                      <a:gs pos="0">
                        <a:srgbClr val="FFFFFF"/>
                      </a:gs>
                      <a:gs pos="100000">
                        <a:srgbClr val="FFFFFF"/>
                      </a:gs>
                    </a:gsLst>
                    <a:lin ang="5400000" scaled="0"/>
                  </a:gradFill>
                  <a:latin typeface="Segoe UI"/>
                </a:rPr>
                <a:t>Speech APIs</a:t>
              </a:r>
            </a:p>
          </p:txBody>
        </p:sp>
        <p:pic>
          <p:nvPicPr>
            <p:cNvPr id="75" name="Picture 74" descr="Screen Clipping"/>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874014" y="2341260"/>
              <a:ext cx="757762" cy="589371"/>
            </a:xfrm>
            <a:prstGeom prst="rect">
              <a:avLst/>
            </a:prstGeom>
          </p:spPr>
        </p:pic>
      </p:grpSp>
    </p:spTree>
    <p:extLst>
      <p:ext uri="{BB962C8B-B14F-4D97-AF65-F5344CB8AC3E}">
        <p14:creationId xmlns:p14="http://schemas.microsoft.com/office/powerpoint/2010/main" val="5874227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2" name="Picture 11"/>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948" y="1461"/>
            <a:ext cx="12170106" cy="6856055"/>
          </a:xfrm>
          <a:prstGeom prst="rect">
            <a:avLst/>
          </a:prstGeom>
        </p:spPr>
      </p:pic>
      <p:sp>
        <p:nvSpPr>
          <p:cNvPr id="13" name="Rectangle 12"/>
          <p:cNvSpPr/>
          <p:nvPr/>
        </p:nvSpPr>
        <p:spPr bwMode="auto">
          <a:xfrm>
            <a:off x="1" y="487"/>
            <a:ext cx="7043337" cy="6857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7" name="Rectangle 6"/>
          <p:cNvSpPr/>
          <p:nvPr/>
        </p:nvSpPr>
        <p:spPr bwMode="auto">
          <a:xfrm>
            <a:off x="7399886" y="2312268"/>
            <a:ext cx="4480997"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The ease of implementation makes machine learning accessible to a larger number of investigators with various backgrounds—even non-data scientists.</a:t>
            </a:r>
          </a:p>
          <a:p>
            <a:pPr algn="r" defTabSz="914102" fontAlgn="base">
              <a:spcBef>
                <a:spcPts val="588"/>
              </a:spcBef>
              <a:spcAft>
                <a:spcPct val="0"/>
              </a:spcAft>
            </a:pPr>
            <a:endParaRPr lang="en-US" sz="1765" b="1" kern="0" dirty="0">
              <a:solidFill>
                <a:srgbClr val="FFFFFF"/>
              </a:solidFill>
            </a:endParaRPr>
          </a:p>
          <a:p>
            <a:pPr algn="r" defTabSz="914102" fontAlgn="base">
              <a:spcBef>
                <a:spcPts val="588"/>
              </a:spcBef>
              <a:spcAft>
                <a:spcPct val="0"/>
              </a:spcAft>
            </a:pPr>
            <a:r>
              <a:rPr lang="en-US" sz="1765" b="1" kern="0" dirty="0">
                <a:solidFill>
                  <a:srgbClr val="FFFFFF"/>
                </a:solidFill>
              </a:rPr>
              <a:t>Bertrand Lasternas</a:t>
            </a:r>
            <a:br>
              <a:rPr lang="en-US" sz="1765" b="1" kern="0" dirty="0">
                <a:solidFill>
                  <a:srgbClr val="FFFFFF"/>
                </a:solidFill>
              </a:rPr>
            </a:br>
            <a:r>
              <a:rPr lang="en-US" sz="1765" dirty="0">
                <a:solidFill>
                  <a:srgbClr val="FFFFFF"/>
                </a:solidFill>
              </a:rPr>
              <a:t>Carnegie Mellon</a:t>
            </a:r>
            <a:endParaRPr lang="en-US" sz="2745" dirty="0">
              <a:solidFill>
                <a:srgbClr val="FFFFFF"/>
              </a:solidFill>
              <a:ea typeface="Segoe UI" pitchFamily="34" charset="0"/>
              <a:cs typeface="Segoe UI" pitchFamily="34" charset="0"/>
            </a:endParaRPr>
          </a:p>
        </p:txBody>
      </p:sp>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3155"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a:xfrm>
            <a:off x="243315" y="291549"/>
            <a:ext cx="6649884" cy="1792816"/>
          </a:xfrm>
        </p:spPr>
        <p:txBody>
          <a:bodyPr/>
          <a:lstStyle/>
          <a:p>
            <a:r>
              <a:rPr lang="en-US" sz="4313" dirty="0">
                <a:solidFill>
                  <a:srgbClr val="0072C6"/>
                </a:solidFill>
              </a:rPr>
              <a:t>Smart Buildings </a:t>
            </a:r>
          </a:p>
        </p:txBody>
      </p:sp>
      <p:sp>
        <p:nvSpPr>
          <p:cNvPr id="3" name="Text Placeholder 2"/>
          <p:cNvSpPr>
            <a:spLocks noGrp="1"/>
          </p:cNvSpPr>
          <p:nvPr>
            <p:ph sz="quarter" idx="10"/>
          </p:nvPr>
        </p:nvSpPr>
        <p:spPr>
          <a:xfrm>
            <a:off x="243314" y="1296509"/>
            <a:ext cx="6377424" cy="1810358"/>
          </a:xfrm>
        </p:spPr>
        <p:txBody>
          <a:bodyPr/>
          <a:lstStyle/>
          <a:p>
            <a:pPr lvl="0"/>
            <a:r>
              <a:rPr lang="en-US" dirty="0">
                <a:solidFill>
                  <a:srgbClr val="0072C6"/>
                </a:solidFill>
                <a:latin typeface="+mj-lt"/>
              </a:rPr>
              <a:t>The Center for Building Performance and Diagnostics uses weather forecasts, real-time temperature reads, and behavioral research data to optimize building heating and cooling systems in real-time.</a:t>
            </a:r>
          </a:p>
        </p:txBody>
      </p:sp>
      <p:grpSp>
        <p:nvGrpSpPr>
          <p:cNvPr id="11" name="Group 10"/>
          <p:cNvGrpSpPr>
            <a:grpSpLocks noChangeAspect="1"/>
          </p:cNvGrpSpPr>
          <p:nvPr/>
        </p:nvGrpSpPr>
        <p:grpSpPr>
          <a:xfrm>
            <a:off x="9927124" y="291548"/>
            <a:ext cx="1953759" cy="1434280"/>
            <a:chOff x="9192126" y="296898"/>
            <a:chExt cx="2213811" cy="1625187"/>
          </a:xfrm>
        </p:grpSpPr>
        <p:sp>
          <p:nvSpPr>
            <p:cNvPr id="6" name="Rectangle 5"/>
            <p:cNvSpPr/>
            <p:nvPr/>
          </p:nvSpPr>
          <p:spPr bwMode="auto">
            <a:xfrm>
              <a:off x="9192126" y="296898"/>
              <a:ext cx="2213811" cy="162518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5" name="Picture 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84507" y="515131"/>
              <a:ext cx="1829048" cy="1188720"/>
            </a:xfrm>
            <a:prstGeom prst="rect">
              <a:avLst/>
            </a:prstGeom>
          </p:spPr>
        </p:pic>
      </p:grpSp>
      <p:sp>
        <p:nvSpPr>
          <p:cNvPr id="4" name="Text Placeholder 2"/>
          <p:cNvSpPr txBox="1">
            <a:spLocks/>
          </p:cNvSpPr>
          <p:nvPr/>
        </p:nvSpPr>
        <p:spPr>
          <a:xfrm>
            <a:off x="243313" y="3069288"/>
            <a:ext cx="6108497" cy="333407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User friendly set up and integration with existing systems</a:t>
            </a:r>
          </a:p>
          <a:p>
            <a:pPr marL="448193" indent="-448193">
              <a:buClr>
                <a:srgbClr val="0072C6"/>
              </a:buClr>
              <a:buFont typeface="Arial" pitchFamily="34" charset="0"/>
              <a:buChar char="•"/>
            </a:pPr>
            <a:r>
              <a:rPr lang="en-US" sz="2353" dirty="0">
                <a:solidFill>
                  <a:srgbClr val="505050"/>
                </a:solidFill>
                <a:latin typeface="Segoe UI Light"/>
              </a:rPr>
              <a:t>Seamless data handling</a:t>
            </a:r>
          </a:p>
          <a:p>
            <a:pPr marL="448193" indent="-448193">
              <a:buClr>
                <a:srgbClr val="0072C6"/>
              </a:buClr>
              <a:buFont typeface="Arial" pitchFamily="34" charset="0"/>
              <a:buChar char="•"/>
            </a:pPr>
            <a:r>
              <a:rPr lang="en-US" sz="2353" dirty="0">
                <a:solidFill>
                  <a:srgbClr val="505050"/>
                </a:solidFill>
                <a:latin typeface="Segoe UI Light"/>
              </a:rPr>
              <a:t>Accessible and easy to use across backgrounds</a:t>
            </a:r>
          </a:p>
          <a:p>
            <a:pPr marL="448193" indent="-448193">
              <a:buClr>
                <a:srgbClr val="0072C6"/>
              </a:buClr>
              <a:buFont typeface="Arial" pitchFamily="34" charset="0"/>
              <a:buChar char="•"/>
            </a:pPr>
            <a:r>
              <a:rPr lang="en-US" sz="2353" dirty="0">
                <a:solidFill>
                  <a:srgbClr val="505050"/>
                </a:solidFill>
                <a:latin typeface="Segoe UI Light"/>
              </a:rPr>
              <a:t>Quickly compare algorithms </a:t>
            </a:r>
          </a:p>
          <a:p>
            <a:pPr marL="448193" indent="-448193">
              <a:buClr>
                <a:srgbClr val="0072C6"/>
              </a:buClr>
              <a:buFont typeface="Arial" pitchFamily="34" charset="0"/>
              <a:buChar char="•"/>
            </a:pPr>
            <a:r>
              <a:rPr lang="en-US" sz="2353" dirty="0">
                <a:solidFill>
                  <a:srgbClr val="505050"/>
                </a:solidFill>
                <a:latin typeface="Segoe UI Light"/>
              </a:rPr>
              <a:t>20% savings on energy costs</a:t>
            </a:r>
          </a:p>
        </p:txBody>
      </p:sp>
      <p:sp>
        <p:nvSpPr>
          <p:cNvPr id="14" name="Rectangle 13"/>
          <p:cNvSpPr/>
          <p:nvPr/>
        </p:nvSpPr>
        <p:spPr>
          <a:xfrm>
            <a:off x="6960687" y="2453849"/>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5" name="Rectangle 14"/>
          <p:cNvSpPr/>
          <p:nvPr/>
        </p:nvSpPr>
        <p:spPr>
          <a:xfrm>
            <a:off x="10262958" y="4374930"/>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6501751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p:cNvSpPr/>
          <p:nvPr/>
        </p:nvSpPr>
        <p:spPr bwMode="auto">
          <a:xfrm>
            <a:off x="7043338" y="487"/>
            <a:ext cx="5168531" cy="6857187"/>
          </a:xfrm>
          <a:prstGeom prst="rect">
            <a:avLst/>
          </a:prstGeom>
          <a:solidFill>
            <a:srgbClr val="1D438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58570" tIns="89642" rIns="7888538" bIns="89642" numCol="1" spcCol="0" rtlCol="0" fromWordArt="0" anchor="ctr" anchorCtr="0" forceAA="0" compatLnSpc="1">
            <a:prstTxWarp prst="textNoShape">
              <a:avLst/>
            </a:prstTxWarp>
            <a:noAutofit/>
          </a:bodyPr>
          <a:lstStyle/>
          <a:p>
            <a:pPr defTabSz="914102" fontAlgn="base">
              <a:lnSpc>
                <a:spcPct val="90000"/>
              </a:lnSpc>
              <a:spcBef>
                <a:spcPts val="1176"/>
              </a:spcBef>
              <a:spcAft>
                <a:spcPct val="0"/>
              </a:spcAft>
              <a:defRPr/>
            </a:pPr>
            <a:endParaRPr lang="en-US" sz="3137" dirty="0">
              <a:solidFill>
                <a:srgbClr val="FFFFFF"/>
              </a:solidFill>
              <a:latin typeface="Segoe UI Light"/>
              <a:ea typeface="Segoe UI" pitchFamily="34" charset="0"/>
              <a:cs typeface="Segoe UI" pitchFamily="34" charset="0"/>
            </a:endParaRPr>
          </a:p>
        </p:txBody>
      </p:sp>
      <p:pic>
        <p:nvPicPr>
          <p:cNvPr id="15" name="Picture 14"/>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948" y="1461"/>
            <a:ext cx="12170106" cy="6856055"/>
          </a:xfrm>
          <a:prstGeom prst="rect">
            <a:avLst/>
          </a:prstGeom>
        </p:spPr>
      </p:pic>
      <p:graphicFrame>
        <p:nvGraphicFramePr>
          <p:cNvPr id="8" name="Object 7" hidden="1"/>
          <p:cNvGraphicFramePr>
            <a:graphicFrameLocks noChangeAspect="1"/>
          </p:cNvGraphicFramePr>
          <p:nvPr>
            <p:custDataLst>
              <p:tags r:id="rId2"/>
            </p:custDataLst>
            <p:extLst/>
          </p:nvPr>
        </p:nvGraphicFramePr>
        <p:xfrm>
          <a:off x="1558" y="2044"/>
          <a:ext cx="1556" cy="1556"/>
        </p:xfrm>
        <a:graphic>
          <a:graphicData uri="http://schemas.openxmlformats.org/presentationml/2006/ole">
            <mc:AlternateContent xmlns:mc="http://schemas.openxmlformats.org/markup-compatibility/2006">
              <mc:Choice xmlns:v="urn:schemas-microsoft-com:vml" Requires="v">
                <p:oleObj spid="_x0000_s4179" name="think-cell Slide" r:id="rId6" imgW="6350000" imgH="6350000" progId="TCLayout.ActiveDocument.1">
                  <p:embed/>
                </p:oleObj>
              </mc:Choice>
              <mc:Fallback>
                <p:oleObj name="think-cell Slide" r:id="rId6" imgW="6350000" imgH="6350000" progId="TCLayout.ActiveDocument.1">
                  <p:embed/>
                  <p:pic>
                    <p:nvPicPr>
                      <p:cNvPr id="8" name="Object 7"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58" y="2044"/>
                        <a:ext cx="1556" cy="15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a:off x="7399887" y="2312268"/>
            <a:ext cx="4482124" cy="3691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ts val="588"/>
              </a:spcBef>
              <a:spcAft>
                <a:spcPct val="0"/>
              </a:spcAft>
            </a:pPr>
            <a:r>
              <a:rPr lang="en-US" sz="2745" i="1" dirty="0">
                <a:solidFill>
                  <a:srgbClr val="FFFFFF"/>
                </a:solidFill>
                <a:latin typeface="Segoe UI Light"/>
                <a:ea typeface="Segoe UI" pitchFamily="34" charset="0"/>
                <a:cs typeface="Segoe UI" pitchFamily="34" charset="0"/>
              </a:rPr>
              <a:t>We are especially pleased that our analysts can focus on the results and not </a:t>
            </a:r>
            <a:br>
              <a:rPr lang="en-US" sz="2745" i="1" dirty="0">
                <a:solidFill>
                  <a:srgbClr val="FFFFFF"/>
                </a:solidFill>
                <a:latin typeface="Segoe UI Light"/>
                <a:ea typeface="Segoe UI" pitchFamily="34" charset="0"/>
                <a:cs typeface="Segoe UI" pitchFamily="34" charset="0"/>
              </a:rPr>
            </a:br>
            <a:r>
              <a:rPr lang="en-US" sz="2745" i="1" dirty="0">
                <a:solidFill>
                  <a:srgbClr val="FFFFFF"/>
                </a:solidFill>
                <a:latin typeface="Segoe UI Light"/>
                <a:ea typeface="Segoe UI" pitchFamily="34" charset="0"/>
                <a:cs typeface="Segoe UI" pitchFamily="34" charset="0"/>
              </a:rPr>
              <a:t>worry about the complex algorithms behind </a:t>
            </a:r>
            <a:r>
              <a:rPr lang="en-US" sz="2745" i="1" spc="-98" dirty="0">
                <a:solidFill>
                  <a:srgbClr val="FFFFFF"/>
                </a:solidFill>
                <a:latin typeface="Segoe UI Light"/>
                <a:ea typeface="Segoe UI" pitchFamily="34" charset="0"/>
                <a:cs typeface="Segoe UI" pitchFamily="34" charset="0"/>
              </a:rPr>
              <a:t>the scenes.</a:t>
            </a:r>
          </a:p>
          <a:p>
            <a:pPr defTabSz="914102" fontAlgn="base">
              <a:spcBef>
                <a:spcPts val="588"/>
              </a:spcBef>
              <a:spcAft>
                <a:spcPct val="0"/>
              </a:spcAft>
            </a:pPr>
            <a:endParaRPr lang="en-US" sz="2745" i="1" dirty="0">
              <a:solidFill>
                <a:srgbClr val="FFFFFF"/>
              </a:solidFill>
              <a:latin typeface="Segoe UI Light"/>
              <a:ea typeface="Segoe UI" pitchFamily="34" charset="0"/>
              <a:cs typeface="Segoe UI" pitchFamily="34" charset="0"/>
            </a:endParaRPr>
          </a:p>
          <a:p>
            <a:pPr algn="r" defTabSz="914102" fontAlgn="base">
              <a:spcBef>
                <a:spcPts val="588"/>
              </a:spcBef>
              <a:spcAft>
                <a:spcPct val="0"/>
              </a:spcAft>
            </a:pPr>
            <a:endParaRPr lang="en-US" sz="1765" dirty="0">
              <a:solidFill>
                <a:srgbClr val="FFFFFF"/>
              </a:solidFill>
            </a:endParaRPr>
          </a:p>
          <a:p>
            <a:pPr algn="r" defTabSz="914102" fontAlgn="base">
              <a:spcBef>
                <a:spcPts val="588"/>
              </a:spcBef>
              <a:spcAft>
                <a:spcPct val="0"/>
              </a:spcAft>
            </a:pPr>
            <a:r>
              <a:rPr lang="en-US" sz="1765" b="1" kern="0" dirty="0">
                <a:solidFill>
                  <a:srgbClr val="FFFFFF"/>
                </a:solidFill>
              </a:rPr>
              <a:t>Andrew Laudato</a:t>
            </a:r>
            <a:br>
              <a:rPr lang="en-US" sz="1765" b="1" kern="0" dirty="0">
                <a:solidFill>
                  <a:srgbClr val="FFFFFF"/>
                </a:solidFill>
              </a:rPr>
            </a:br>
            <a:r>
              <a:rPr lang="en-US" sz="1765" dirty="0">
                <a:solidFill>
                  <a:srgbClr val="FFFFFF"/>
                </a:solidFill>
              </a:rPr>
              <a:t>Pier 1 Imports</a:t>
            </a:r>
          </a:p>
        </p:txBody>
      </p:sp>
      <p:grpSp>
        <p:nvGrpSpPr>
          <p:cNvPr id="14" name="Group 13"/>
          <p:cNvGrpSpPr/>
          <p:nvPr/>
        </p:nvGrpSpPr>
        <p:grpSpPr>
          <a:xfrm>
            <a:off x="9515898" y="291549"/>
            <a:ext cx="2350471" cy="1187344"/>
            <a:chOff x="9721516" y="296898"/>
            <a:chExt cx="2397603" cy="1211153"/>
          </a:xfrm>
        </p:grpSpPr>
        <p:sp>
          <p:nvSpPr>
            <p:cNvPr id="5" name="Rectangle 4"/>
            <p:cNvSpPr/>
            <p:nvPr/>
          </p:nvSpPr>
          <p:spPr bwMode="auto">
            <a:xfrm>
              <a:off x="9721516" y="296898"/>
              <a:ext cx="2397603" cy="121115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pic>
          <p:nvPicPr>
            <p:cNvPr id="11" name="Picture 10"/>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832573" y="530718"/>
              <a:ext cx="2175489" cy="743512"/>
            </a:xfrm>
            <a:prstGeom prst="rect">
              <a:avLst/>
            </a:prstGeom>
          </p:spPr>
        </p:pic>
      </p:grpSp>
      <p:sp>
        <p:nvSpPr>
          <p:cNvPr id="16" name="Rectangle 15"/>
          <p:cNvSpPr/>
          <p:nvPr/>
        </p:nvSpPr>
        <p:spPr bwMode="auto">
          <a:xfrm>
            <a:off x="1" y="487"/>
            <a:ext cx="7043336" cy="685702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ts val="588"/>
              </a:spcBef>
              <a:spcAft>
                <a:spcPct val="0"/>
              </a:spcAft>
            </a:pPr>
            <a:endParaRPr lang="en-US" sz="2745"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43315" y="291549"/>
            <a:ext cx="6800022" cy="1792816"/>
          </a:xfrm>
        </p:spPr>
        <p:txBody>
          <a:bodyPr/>
          <a:lstStyle/>
          <a:p>
            <a:r>
              <a:rPr lang="en-US" sz="4313" dirty="0">
                <a:solidFill>
                  <a:srgbClr val="0072C6"/>
                </a:solidFill>
              </a:rPr>
              <a:t>Demand Forecasting </a:t>
            </a:r>
          </a:p>
        </p:txBody>
      </p:sp>
      <p:sp>
        <p:nvSpPr>
          <p:cNvPr id="3" name="Text Placeholder 2"/>
          <p:cNvSpPr>
            <a:spLocks noGrp="1"/>
          </p:cNvSpPr>
          <p:nvPr>
            <p:ph sz="quarter" idx="10"/>
          </p:nvPr>
        </p:nvSpPr>
        <p:spPr>
          <a:xfrm>
            <a:off x="243314" y="1716708"/>
            <a:ext cx="5764306" cy="1484494"/>
          </a:xfrm>
        </p:spPr>
        <p:txBody>
          <a:bodyPr/>
          <a:lstStyle/>
          <a:p>
            <a:pPr lvl="0"/>
            <a:r>
              <a:rPr lang="en-US" dirty="0">
                <a:solidFill>
                  <a:srgbClr val="0072C6"/>
                </a:solidFill>
                <a:latin typeface="+mj-lt"/>
              </a:rPr>
              <a:t>Pier 1 partnered with MAX451 to delight loyalty customers by using historical and behavioral data to predict what products they want next.</a:t>
            </a:r>
          </a:p>
        </p:txBody>
      </p:sp>
      <p:sp>
        <p:nvSpPr>
          <p:cNvPr id="4" name="Text Placeholder 2"/>
          <p:cNvSpPr txBox="1">
            <a:spLocks/>
          </p:cNvSpPr>
          <p:nvPr/>
        </p:nvSpPr>
        <p:spPr>
          <a:xfrm>
            <a:off x="243313" y="3760933"/>
            <a:ext cx="6108497" cy="2609932"/>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4159">
                      <a:schemeClr val="tx1"/>
                    </a:gs>
                    <a:gs pos="31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5224">
                      <a:srgbClr val="FFFFFF"/>
                    </a:gs>
                    <a:gs pos="31000">
                      <a:srgbClr val="FFFFFF"/>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588"/>
              </a:spcAft>
            </a:pPr>
            <a:r>
              <a:rPr lang="en-US" sz="3137" dirty="0">
                <a:solidFill>
                  <a:srgbClr val="0072C6"/>
                </a:solidFill>
                <a:latin typeface="Segoe UI Light"/>
              </a:rPr>
              <a:t>Key Benefits</a:t>
            </a:r>
          </a:p>
          <a:p>
            <a:pPr marL="448193" indent="-448193">
              <a:buClr>
                <a:srgbClr val="0072C6"/>
              </a:buClr>
              <a:buFont typeface="Arial" pitchFamily="34" charset="0"/>
              <a:buChar char="•"/>
            </a:pPr>
            <a:r>
              <a:rPr lang="en-US" sz="2353" dirty="0">
                <a:solidFill>
                  <a:srgbClr val="505050"/>
                </a:solidFill>
                <a:latin typeface="Segoe UI Light"/>
              </a:rPr>
              <a:t>Ease of use across skillsets</a:t>
            </a:r>
          </a:p>
          <a:p>
            <a:pPr marL="448193" indent="-448193">
              <a:buClr>
                <a:srgbClr val="0072C6"/>
              </a:buClr>
              <a:buFont typeface="Arial" pitchFamily="34" charset="0"/>
              <a:buChar char="•"/>
            </a:pPr>
            <a:r>
              <a:rPr lang="en-US" sz="2353" dirty="0">
                <a:solidFill>
                  <a:srgbClr val="505050"/>
                </a:solidFill>
                <a:latin typeface="Segoe UI Light"/>
              </a:rPr>
              <a:t>Fast time to meaningful results</a:t>
            </a:r>
          </a:p>
          <a:p>
            <a:pPr marL="448193" indent="-448193">
              <a:buClr>
                <a:srgbClr val="0072C6"/>
              </a:buClr>
              <a:buFont typeface="Arial" pitchFamily="34" charset="0"/>
              <a:buChar char="•"/>
            </a:pPr>
            <a:r>
              <a:rPr lang="en-US" sz="2353" dirty="0">
                <a:solidFill>
                  <a:srgbClr val="505050"/>
                </a:solidFill>
                <a:latin typeface="Segoe UI Light"/>
              </a:rPr>
              <a:t>Accessible via the cloud</a:t>
            </a:r>
          </a:p>
          <a:p>
            <a:pPr marL="448193" indent="-448193">
              <a:buClr>
                <a:srgbClr val="0072C6"/>
              </a:buClr>
              <a:buFont typeface="Arial" pitchFamily="34" charset="0"/>
              <a:buChar char="•"/>
            </a:pPr>
            <a:r>
              <a:rPr lang="en-US" sz="2353" dirty="0">
                <a:solidFill>
                  <a:srgbClr val="505050"/>
                </a:solidFill>
                <a:latin typeface="Segoe UI Light"/>
              </a:rPr>
              <a:t>Predicting what their customer wants, before they want it </a:t>
            </a:r>
          </a:p>
        </p:txBody>
      </p:sp>
      <p:sp>
        <p:nvSpPr>
          <p:cNvPr id="17" name="Rectangle 16"/>
          <p:cNvSpPr/>
          <p:nvPr/>
        </p:nvSpPr>
        <p:spPr>
          <a:xfrm>
            <a:off x="6947865" y="2472927"/>
            <a:ext cx="888683" cy="6848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58" spc="-98" dirty="0">
                <a:solidFill>
                  <a:srgbClr val="00BCF1"/>
                </a:solidFill>
                <a:latin typeface="Perpetua" panose="02020502060401020303" pitchFamily="18" charset="0"/>
              </a:rPr>
              <a:t>“</a:t>
            </a:r>
          </a:p>
        </p:txBody>
      </p:sp>
      <p:sp>
        <p:nvSpPr>
          <p:cNvPr id="18" name="Rectangle 17"/>
          <p:cNvSpPr/>
          <p:nvPr/>
        </p:nvSpPr>
        <p:spPr>
          <a:xfrm>
            <a:off x="11588855" y="3940443"/>
            <a:ext cx="440332" cy="1086215"/>
          </a:xfrm>
          <a:prstGeom prst="rect">
            <a:avLst/>
          </a:prstGeom>
        </p:spPr>
        <p:txBody>
          <a:bodyPr wrap="none">
            <a:spAutoFit/>
          </a:bodyPr>
          <a:lstStyle/>
          <a:p>
            <a:pPr algn="ctr"/>
            <a:r>
              <a:rPr lang="en-US" sz="6470" dirty="0">
                <a:solidFill>
                  <a:srgbClr val="00BCF1"/>
                </a:solidFill>
                <a:latin typeface="Perpetua" panose="02020502060401020303" pitchFamily="18" charset="0"/>
              </a:rPr>
              <a:t>”</a:t>
            </a:r>
          </a:p>
        </p:txBody>
      </p:sp>
    </p:spTree>
    <p:extLst>
      <p:ext uri="{BB962C8B-B14F-4D97-AF65-F5344CB8AC3E}">
        <p14:creationId xmlns:p14="http://schemas.microsoft.com/office/powerpoint/2010/main" val="243048944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https://customers.microsoft.com/Assets/f6faba9e-3a74-e411-acea-6c3be5a8e740/JJ%20Food%20Service%20Logo.pn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6390" y="134951"/>
            <a:ext cx="1694985" cy="63238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customers.microsoft.com/Assets/8035e5a8-b85f-e411-93d9-6c3be5a84144/Pier%201%20Logo.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530500" y="267920"/>
            <a:ext cx="2596277" cy="61971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customers.microsoft.com/Assets/97e75e84-1e8a-e411-b6d3-6c3be5a8e740/Direct%20One%20logo.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12557" y="1348906"/>
            <a:ext cx="4762500" cy="114300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customers.microsoft.com/Assets/63f7dd04-a7c2-e411-bbbe-6c3be5a8e164/Gjirafa%20Logo.png"/>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8698338" y="375842"/>
            <a:ext cx="2743200" cy="61336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s://customers.microsoft.com/Assets/c4145015-46c7-e411-bbbe-6c3be5a8e164/carnegie%20mellon%20logo.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9334500" y="2805851"/>
            <a:ext cx="2857500" cy="1857376"/>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https://customers.microsoft.com/Assets/7bee01f5-c7c2-e411-92a6-6c3be5bde970/JLL%20Logo_Lo%20Res.pn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623401" y="2641331"/>
            <a:ext cx="1743050" cy="77469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https://customers.microsoft.com/Assets/a5f8e10b-a3c9-e411-bbbe-6c3be5a8e164/eSmart%20Systems%20Logo.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3978794" y="1736322"/>
            <a:ext cx="3433763" cy="685141"/>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https://customers.microsoft.com/Assets/3fb7c1e2-c6ed-e411-80f0-c4346bac3904/OSIsoft%20logo.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676425" y="2107037"/>
            <a:ext cx="2030064" cy="776810"/>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https://customers.microsoft.com/Assets/65a86ecf-d1d7-e411-bf24-6c3be5a8e164/Mendeley%20Logo.pn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4880942" y="5275135"/>
            <a:ext cx="3602386" cy="715331"/>
          </a:xfrm>
          <a:prstGeom prst="rect">
            <a:avLst/>
          </a:prstGeom>
          <a:noFill/>
          <a:extLst>
            <a:ext uri="{909E8E84-426E-40DD-AFC4-6F175D3DCCD1}">
              <a14:hiddenFill xmlns:a14="http://schemas.microsoft.com/office/drawing/2010/main">
                <a:solidFill>
                  <a:srgbClr val="FFFFFF"/>
                </a:solidFill>
              </a14:hiddenFill>
            </a:ext>
          </a:extLst>
        </p:spPr>
      </p:pic>
      <p:pic>
        <p:nvPicPr>
          <p:cNvPr id="5140" name="Picture 20" descr="https://customers.microsoft.com/Assets/c81d3340-f2d3-e411-9162-6c3be5bde970/Youboox%20Logo.png"/>
          <p:cNvPicPr>
            <a:picLocks noChangeAspect="1" noChangeArrowheads="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202284" y="5225584"/>
            <a:ext cx="3479851" cy="1867541"/>
          </a:xfrm>
          <a:prstGeom prst="rect">
            <a:avLst/>
          </a:prstGeom>
          <a:noFill/>
          <a:extLst>
            <a:ext uri="{909E8E84-426E-40DD-AFC4-6F175D3DCCD1}">
              <a14:hiddenFill xmlns:a14="http://schemas.microsoft.com/office/drawing/2010/main">
                <a:solidFill>
                  <a:srgbClr val="FFFFFF"/>
                </a:solidFill>
              </a14:hiddenFill>
            </a:ext>
          </a:extLst>
        </p:spPr>
      </p:pic>
      <p:pic>
        <p:nvPicPr>
          <p:cNvPr id="5142" name="Picture 22" descr="https://customers.microsoft.com/Assets/8ec6c670-bccc-e411-92e9-6c3be5a84144/WASH_logo.jp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257043" y="5103799"/>
            <a:ext cx="2857500" cy="704851"/>
          </a:xfrm>
          <a:prstGeom prst="rect">
            <a:avLst/>
          </a:prstGeom>
          <a:noFill/>
          <a:extLst>
            <a:ext uri="{909E8E84-426E-40DD-AFC4-6F175D3DCCD1}">
              <a14:hiddenFill xmlns:a14="http://schemas.microsoft.com/office/drawing/2010/main">
                <a:solidFill>
                  <a:srgbClr val="FFFFFF"/>
                </a:solidFill>
              </a14:hiddenFill>
            </a:ext>
          </a:extLst>
        </p:spPr>
      </p:pic>
      <p:pic>
        <p:nvPicPr>
          <p:cNvPr id="5144" name="Picture 24" descr="https://customers.microsoft.com/Assets/9330a23a-1866-e511-8106-fc15b4282e38/Kellogg%20Logo%20resized.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825982" y="2609955"/>
            <a:ext cx="3495675" cy="1476375"/>
          </a:xfrm>
          <a:prstGeom prst="rect">
            <a:avLst/>
          </a:prstGeom>
          <a:noFill/>
          <a:extLst>
            <a:ext uri="{909E8E84-426E-40DD-AFC4-6F175D3DCCD1}">
              <a14:hiddenFill xmlns:a14="http://schemas.microsoft.com/office/drawing/2010/main">
                <a:solidFill>
                  <a:srgbClr val="FFFFFF"/>
                </a:solidFill>
              </a14:hiddenFill>
            </a:ext>
          </a:extLst>
        </p:spPr>
      </p:pic>
      <p:pic>
        <p:nvPicPr>
          <p:cNvPr id="5146" name="Picture 26" descr="https://customers.microsoft.com/Assets/6a6055be-6147-e511-8104-fc15b4285d7c/Optolexia%20Logo.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431904" y="4119912"/>
            <a:ext cx="4266434" cy="999075"/>
          </a:xfrm>
          <a:prstGeom prst="rect">
            <a:avLst/>
          </a:prstGeom>
          <a:noFill/>
          <a:extLst>
            <a:ext uri="{909E8E84-426E-40DD-AFC4-6F175D3DCCD1}">
              <a14:hiddenFill xmlns:a14="http://schemas.microsoft.com/office/drawing/2010/main">
                <a:solidFill>
                  <a:srgbClr val="FFFFFF"/>
                </a:solidFill>
              </a14:hiddenFill>
            </a:ext>
          </a:extLst>
        </p:spPr>
      </p:pic>
      <p:pic>
        <p:nvPicPr>
          <p:cNvPr id="5148" name="Picture 28" descr="https://customers.microsoft.com/Assets/32b57219-97b8-e411-9300-6c3be5bde970/Rockwell%20Automation%20Logo.png"/>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716766" y="989259"/>
            <a:ext cx="2838450" cy="885825"/>
          </a:xfrm>
          <a:prstGeom prst="rect">
            <a:avLst/>
          </a:prstGeom>
          <a:noFill/>
          <a:extLst>
            <a:ext uri="{909E8E84-426E-40DD-AFC4-6F175D3DCCD1}">
              <a14:hiddenFill xmlns:a14="http://schemas.microsoft.com/office/drawing/2010/main">
                <a:solidFill>
                  <a:srgbClr val="FFFFFF"/>
                </a:solidFill>
              </a14:hiddenFill>
            </a:ext>
          </a:extLst>
        </p:spPr>
      </p:pic>
      <p:pic>
        <p:nvPicPr>
          <p:cNvPr id="5150" name="Picture 30" descr="https://customers.microsoft.com/Assets/16f0283f-18f4-e411-80f1-c4346bac0abc/Tacoma%20Public%20School%20Logo.png"/>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9438244" y="5565143"/>
            <a:ext cx="2292492" cy="964428"/>
          </a:xfrm>
          <a:prstGeom prst="rect">
            <a:avLst/>
          </a:prstGeom>
          <a:noFill/>
          <a:extLst>
            <a:ext uri="{909E8E84-426E-40DD-AFC4-6F175D3DCCD1}">
              <a14:hiddenFill xmlns:a14="http://schemas.microsoft.com/office/drawing/2010/main">
                <a:solidFill>
                  <a:srgbClr val="FFFFFF"/>
                </a:solidFill>
              </a14:hiddenFill>
            </a:ext>
          </a:extLst>
        </p:spPr>
      </p:pic>
      <p:pic>
        <p:nvPicPr>
          <p:cNvPr id="5152" name="Picture 32" descr="https://customers.microsoft.com/Assets/59d1f807-35b6-e411-8afe-6c3be5a8e740/Ziosk%20Logo%20resized.png"/>
          <p:cNvPicPr>
            <a:picLocks noChangeAspect="1" noChangeArrowheads="1"/>
          </p:cNvPicPr>
          <p:nvPr/>
        </p:nvPicPr>
        <p:blipFill>
          <a:blip r:embed="rId18" cstate="email">
            <a:extLst>
              <a:ext uri="{28A0092B-C50C-407E-A947-70E740481C1C}">
                <a14:useLocalDpi xmlns:a14="http://schemas.microsoft.com/office/drawing/2010/main"/>
              </a:ext>
            </a:extLst>
          </a:blip>
          <a:srcRect/>
          <a:stretch>
            <a:fillRect/>
          </a:stretch>
        </p:blipFill>
        <p:spPr bwMode="auto">
          <a:xfrm>
            <a:off x="6246403" y="339129"/>
            <a:ext cx="2332308" cy="1270022"/>
          </a:xfrm>
          <a:prstGeom prst="rect">
            <a:avLst/>
          </a:prstGeom>
          <a:noFill/>
          <a:extLst>
            <a:ext uri="{909E8E84-426E-40DD-AFC4-6F175D3DCCD1}">
              <a14:hiddenFill xmlns:a14="http://schemas.microsoft.com/office/drawing/2010/main">
                <a:solidFill>
                  <a:srgbClr val="FFFFFF"/>
                </a:solidFill>
              </a14:hiddenFill>
            </a:ext>
          </a:extLst>
        </p:spPr>
      </p:pic>
      <p:pic>
        <p:nvPicPr>
          <p:cNvPr id="5154" name="Picture 34" descr="https://customers.microsoft.com/Assets/9ee201a7-e92f-e511-80fb-fc15b4282e38/nae%20logo.PNG"/>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646827" y="3310677"/>
            <a:ext cx="180022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5156" name="Picture 36" descr="https://customers.microsoft.com/Assets/91aab95a-db20-e511-80f9-fc15b4282e38/sun.png"/>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3114543" y="3988162"/>
            <a:ext cx="1019175" cy="895351"/>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38" descr="https://customers.microsoft.com/Assets/68647bbe-ed15-e511-80f7-c4346bac3904/The%20Next%20Up%20Logo.jpg"/>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257043" y="6041434"/>
            <a:ext cx="3176653" cy="689879"/>
          </a:xfrm>
          <a:prstGeom prst="rect">
            <a:avLst/>
          </a:prstGeom>
          <a:noFill/>
          <a:extLst>
            <a:ext uri="{909E8E84-426E-40DD-AFC4-6F175D3DCCD1}">
              <a14:hiddenFill xmlns:a14="http://schemas.microsoft.com/office/drawing/2010/main">
                <a:solidFill>
                  <a:srgbClr val="FFFFFF"/>
                </a:solidFill>
              </a14:hiddenFill>
            </a:ext>
          </a:extLst>
        </p:spPr>
      </p:pic>
      <p:pic>
        <p:nvPicPr>
          <p:cNvPr id="5160" name="Picture 40" descr="https://customers.microsoft.com/Assets/82edcda2-f5ff-e411-80f1-c4346bac3904/Ultra%20Tendency%20Logo.png"/>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6928484" y="6006125"/>
            <a:ext cx="1867744" cy="676252"/>
          </a:xfrm>
          <a:prstGeom prst="rect">
            <a:avLst/>
          </a:prstGeom>
          <a:noFill/>
          <a:extLst>
            <a:ext uri="{909E8E84-426E-40DD-AFC4-6F175D3DCCD1}">
              <a14:hiddenFill xmlns:a14="http://schemas.microsoft.com/office/drawing/2010/main">
                <a:solidFill>
                  <a:srgbClr val="FFFFFF"/>
                </a:solidFill>
              </a14:hiddenFill>
            </a:ext>
          </a:extLst>
        </p:spPr>
      </p:pic>
      <p:pic>
        <p:nvPicPr>
          <p:cNvPr id="5162" name="Picture 42" descr="https://customers.microsoft.com/Assets/a0bb48a0-9108-e511-80f0-fc15b4282e38/Genscape%20Logo.png"/>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7169250" y="3561212"/>
            <a:ext cx="1778962" cy="607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39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bg>
      <p:bgPr>
        <a:solidFill>
          <a:srgbClr val="002060"/>
        </a:solidFill>
        <a:effectLst/>
      </p:bgPr>
    </p:bg>
    <p:spTree>
      <p:nvGrpSpPr>
        <p:cNvPr id="1" name=""/>
        <p:cNvGrpSpPr/>
        <p:nvPr/>
      </p:nvGrpSpPr>
      <p:grpSpPr>
        <a:xfrm>
          <a:off x="0" y="0"/>
          <a:ext cx="0" cy="0"/>
          <a:chOff x="0" y="0"/>
          <a:chExt cx="0" cy="0"/>
        </a:xfrm>
      </p:grpSpPr>
      <p:sp>
        <p:nvSpPr>
          <p:cNvPr id="10" name="Rectangle 9"/>
          <p:cNvSpPr/>
          <p:nvPr/>
        </p:nvSpPr>
        <p:spPr bwMode="auto">
          <a:xfrm>
            <a:off x="0" y="479424"/>
            <a:ext cx="12436475" cy="347503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 Placeholder 41"/>
          <p:cNvSpPr txBox="1">
            <a:spLocks/>
          </p:cNvSpPr>
          <p:nvPr/>
        </p:nvSpPr>
        <p:spPr>
          <a:xfrm>
            <a:off x="10394215" y="6267485"/>
            <a:ext cx="1767622" cy="247615"/>
          </a:xfrm>
          <a:prstGeom prst="rect">
            <a:avLst/>
          </a:prstGeom>
        </p:spPr>
        <p:txBody>
          <a:bodyPr/>
          <a:lstStyle>
            <a:lvl1pPr marL="0" marR="0" indent="0" algn="l" defTabSz="685835" rtl="0" eaLnBrk="1" fontAlgn="auto" latinLnBrk="0" hangingPunct="1">
              <a:lnSpc>
                <a:spcPct val="100000"/>
              </a:lnSpc>
              <a:spcBef>
                <a:spcPts val="0"/>
              </a:spcBef>
              <a:spcAft>
                <a:spcPts val="0"/>
              </a:spcAft>
              <a:buClrTx/>
              <a:buSzTx/>
              <a:buFontTx/>
              <a:buNone/>
              <a:tabLst/>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nl-NL" sz="1020" dirty="0">
                <a:gradFill>
                  <a:gsLst>
                    <a:gs pos="0">
                      <a:srgbClr val="FFFFFF"/>
                    </a:gs>
                    <a:gs pos="100000">
                      <a:srgbClr val="FFFFFF"/>
                    </a:gs>
                  </a:gsLst>
                  <a:lin ang="5400000" scaled="1"/>
                </a:gradFill>
                <a:latin typeface="Segoe UI"/>
              </a:rPr>
              <a:t>DARTMOUTH-HITCHCOCK</a:t>
            </a:r>
          </a:p>
        </p:txBody>
      </p:sp>
      <p:sp>
        <p:nvSpPr>
          <p:cNvPr id="12" name="Text Placeholder 28"/>
          <p:cNvSpPr txBox="1">
            <a:spLocks/>
          </p:cNvSpPr>
          <p:nvPr/>
        </p:nvSpPr>
        <p:spPr>
          <a:xfrm>
            <a:off x="5992423" y="1630552"/>
            <a:ext cx="5827190" cy="990222"/>
          </a:xfrm>
          <a:prstGeom prst="rect">
            <a:avLst/>
          </a:prstGeom>
        </p:spPr>
        <p:txBody>
          <a:bodyPr/>
          <a:lstStyle>
            <a:lvl1pPr marL="0" marR="0" indent="0" algn="l" defTabSz="514376" rtl="0" eaLnBrk="1" fontAlgn="auto" latinLnBrk="0" hangingPunct="1">
              <a:lnSpc>
                <a:spcPct val="100000"/>
              </a:lnSpc>
              <a:spcBef>
                <a:spcPts val="0"/>
              </a:spcBef>
              <a:spcAft>
                <a:spcPts val="0"/>
              </a:spcAft>
              <a:buClrTx/>
              <a:buSzTx/>
              <a:buFontTx/>
              <a:buNone/>
              <a:tabLst/>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3060" dirty="0">
                <a:solidFill>
                  <a:srgbClr val="505050"/>
                </a:solidFill>
                <a:latin typeface="Segoe UI Light" panose="020B0502040204020203" pitchFamily="34" charset="0"/>
                <a:ea typeface="Segoe UI" panose="020B0502040204020203" pitchFamily="34" charset="0"/>
                <a:cs typeface="Segoe UI" panose="020B0502040204020203" pitchFamily="34" charset="0"/>
              </a:rPr>
              <a:t>Personalized care delivers healthier populations</a:t>
            </a:r>
            <a:endParaRPr lang="en-US" sz="2040" b="1" dirty="0">
              <a:solidFill>
                <a:srgbClr val="0078D7"/>
              </a:solidFill>
              <a:latin typeface="Segoe UI"/>
              <a:ea typeface="Segoe UI" panose="020B0502040204020203" pitchFamily="34" charset="0"/>
              <a:cs typeface="Segoe UI" panose="020B0502040204020203" pitchFamily="34" charset="0"/>
            </a:endParaRPr>
          </a:p>
        </p:txBody>
      </p:sp>
      <p:sp>
        <p:nvSpPr>
          <p:cNvPr id="13" name="Text Placeholder 38"/>
          <p:cNvSpPr txBox="1">
            <a:spLocks/>
          </p:cNvSpPr>
          <p:nvPr/>
        </p:nvSpPr>
        <p:spPr>
          <a:xfrm>
            <a:off x="457200" y="4021554"/>
            <a:ext cx="11704637" cy="1007657"/>
          </a:xfrm>
          <a:prstGeom prst="rect">
            <a:avLst/>
          </a:prstGeom>
        </p:spPr>
        <p:txBody>
          <a:bodyPr vert="horz"/>
          <a:lstStyle>
            <a:lvl1pPr marL="0" marR="0" indent="0" algn="r" defTabSz="685835" rtl="0" eaLnBrk="1" fontAlgn="auto" latinLnBrk="0" hangingPunct="1">
              <a:lnSpc>
                <a:spcPct val="100000"/>
              </a:lnSpc>
              <a:spcBef>
                <a:spcPts val="1800"/>
              </a:spcBef>
              <a:spcAft>
                <a:spcPts val="0"/>
              </a:spcAft>
              <a:buClrTx/>
              <a:buSzTx/>
              <a:buFontTx/>
              <a:buNone/>
              <a:tabLst/>
              <a:defRPr sz="2400" kern="120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46050" indent="-146050" algn="l"/>
            <a:r>
              <a:rPr lang="en-US" sz="2800" dirty="0">
                <a:gradFill>
                  <a:gsLst>
                    <a:gs pos="0">
                      <a:srgbClr val="FFFFFF"/>
                    </a:gs>
                    <a:gs pos="100000">
                      <a:srgbClr val="FFFFFF"/>
                    </a:gs>
                  </a:gsLst>
                  <a:lin ang="5400000" scaled="1"/>
                </a:gradFill>
                <a:latin typeface="Segoe UI Light"/>
              </a:rPr>
              <a:t>“This system is really transforming how we can deliver health and wellness </a:t>
            </a:r>
            <a:br>
              <a:rPr lang="en-US" sz="2800" dirty="0">
                <a:gradFill>
                  <a:gsLst>
                    <a:gs pos="0">
                      <a:srgbClr val="FFFFFF"/>
                    </a:gs>
                    <a:gs pos="100000">
                      <a:srgbClr val="FFFFFF"/>
                    </a:gs>
                  </a:gsLst>
                  <a:lin ang="5400000" scaled="1"/>
                </a:gradFill>
                <a:latin typeface="Segoe UI Light"/>
              </a:rPr>
            </a:br>
            <a:r>
              <a:rPr lang="en-US" sz="2800" dirty="0">
                <a:gradFill>
                  <a:gsLst>
                    <a:gs pos="0">
                      <a:srgbClr val="FFFFFF"/>
                    </a:gs>
                    <a:gs pos="100000">
                      <a:srgbClr val="FFFFFF"/>
                    </a:gs>
                  </a:gsLst>
                  <a:lin ang="5400000" scaled="1"/>
                </a:gradFill>
                <a:latin typeface="Segoe UI Light"/>
              </a:rPr>
              <a:t>to the population. Despite all of the technology involved, ImagineCare does not lose that human touch, which is so important.”</a:t>
            </a:r>
          </a:p>
          <a:p>
            <a:pPr marL="122238" indent="-122238"/>
            <a:r>
              <a:rPr lang="en-US" i="1" dirty="0">
                <a:gradFill>
                  <a:gsLst>
                    <a:gs pos="0">
                      <a:srgbClr val="FFFFFF"/>
                    </a:gs>
                    <a:gs pos="100000">
                      <a:srgbClr val="FFFFFF"/>
                    </a:gs>
                  </a:gsLst>
                  <a:lin ang="5400000" scaled="1"/>
                </a:gradFill>
                <a:latin typeface="Segoe UI Light"/>
              </a:rPr>
              <a:t>Nathan Larson</a:t>
            </a:r>
            <a:br>
              <a:rPr lang="en-US" i="1" dirty="0">
                <a:gradFill>
                  <a:gsLst>
                    <a:gs pos="0">
                      <a:srgbClr val="FFFFFF"/>
                    </a:gs>
                    <a:gs pos="100000">
                      <a:srgbClr val="FFFFFF"/>
                    </a:gs>
                  </a:gsLst>
                  <a:lin ang="5400000" scaled="1"/>
                </a:gradFill>
                <a:latin typeface="Segoe UI Light"/>
              </a:rPr>
            </a:br>
            <a:r>
              <a:rPr lang="en-US" sz="1800" i="1" dirty="0">
                <a:gradFill>
                  <a:gsLst>
                    <a:gs pos="0">
                      <a:srgbClr val="FFFFFF"/>
                    </a:gs>
                    <a:gs pos="100000">
                      <a:srgbClr val="FFFFFF"/>
                    </a:gs>
                  </a:gsLst>
                  <a:lin ang="5400000" scaled="1"/>
                </a:gradFill>
                <a:latin typeface="Segoe UI Light"/>
              </a:rPr>
              <a:t>Director of Remote Medical Sensing</a:t>
            </a:r>
          </a:p>
        </p:txBody>
      </p:sp>
      <p:pic>
        <p:nvPicPr>
          <p:cNvPr id="14" name="Picture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72571" y="412333"/>
            <a:ext cx="5077215" cy="1269304"/>
          </a:xfrm>
          <a:prstGeom prst="rect">
            <a:avLst/>
          </a:prstGeom>
        </p:spPr>
      </p:pic>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4638" y="673893"/>
            <a:ext cx="5486400" cy="3086101"/>
          </a:xfrm>
          <a:prstGeom prst="rect">
            <a:avLst/>
          </a:prstGeom>
        </p:spPr>
      </p:pic>
    </p:spTree>
    <p:extLst>
      <p:ext uri="{BB962C8B-B14F-4D97-AF65-F5344CB8AC3E}">
        <p14:creationId xmlns:p14="http://schemas.microsoft.com/office/powerpoint/2010/main" val="38193873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wVeHZNn8aU"/>
          <p:cNvPicPr>
            <a:picLocks noRot="1" noChangeAspect="1"/>
          </p:cNvPicPr>
          <p:nvPr>
            <a:videoFile r:link="rId1"/>
          </p:nvPr>
        </p:nvPicPr>
        <p:blipFill>
          <a:blip r:embed="rId3"/>
          <a:stretch>
            <a:fillRect/>
          </a:stretch>
        </p:blipFill>
        <p:spPr>
          <a:xfrm>
            <a:off x="0" y="0"/>
            <a:ext cx="12192001" cy="6858000"/>
          </a:xfrm>
          <a:prstGeom prst="rect">
            <a:avLst/>
          </a:prstGeom>
        </p:spPr>
      </p:pic>
    </p:spTree>
    <p:extLst>
      <p:ext uri="{BB962C8B-B14F-4D97-AF65-F5344CB8AC3E}">
        <p14:creationId xmlns:p14="http://schemas.microsoft.com/office/powerpoint/2010/main" val="5723688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397" y="1233714"/>
            <a:ext cx="5486400" cy="313037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9" y="1233714"/>
            <a:ext cx="5486400" cy="294725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7" y="3583214"/>
            <a:ext cx="5486400" cy="30897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999" y="3583214"/>
            <a:ext cx="5486400" cy="3198682"/>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a:t>
            </a:r>
            <a:r>
              <a:rPr lang="en-US" dirty="0" smtClean="0"/>
              <a:t>Color: </a:t>
            </a:r>
            <a:r>
              <a:rPr lang="en-US" dirty="0"/>
              <a:t>Which border color is the best?</a:t>
            </a:r>
          </a:p>
        </p:txBody>
      </p:sp>
      <p:pic>
        <p:nvPicPr>
          <p:cNvPr id="7"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200274" y="1516062"/>
            <a:ext cx="2612572" cy="2011680"/>
          </a:xfrm>
          <a:prstGeom prst="rect">
            <a:avLst/>
          </a:prstGeom>
          <a:solidFill>
            <a:srgbClr val="000000">
              <a:shade val="95000"/>
            </a:srgbClr>
          </a:solidFill>
          <a:ln w="254000" cap="sq">
            <a:solidFill>
              <a:srgbClr val="000000"/>
            </a:solidFill>
            <a:miter lim="800000"/>
          </a:ln>
          <a:effectLst>
            <a:outerShdw blurRad="254000" dist="190500" dir="2700000" sy="90000" algn="bl" rotWithShape="0">
              <a:srgbClr val="000000">
                <a:alpha val="40000"/>
              </a:srgbClr>
            </a:outerShdw>
          </a:effectLst>
          <a:extLst/>
        </p:spPr>
      </p:pic>
      <p:pic>
        <p:nvPicPr>
          <p:cNvPr id="8"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7" y="1516062"/>
            <a:ext cx="2612572" cy="2011680"/>
          </a:xfrm>
          <a:prstGeom prst="rect">
            <a:avLst/>
          </a:prstGeom>
          <a:solidFill>
            <a:srgbClr val="000000">
              <a:shade val="95000"/>
            </a:srgbClr>
          </a:solidFill>
          <a:ln w="254000" cap="sq">
            <a:solidFill>
              <a:srgbClr val="107C10"/>
            </a:solidFill>
            <a:miter lim="800000"/>
          </a:ln>
          <a:effectLst>
            <a:outerShdw blurRad="254000" dist="190500" dir="2700000" sy="90000" algn="bl" rotWithShape="0">
              <a:srgbClr val="000000">
                <a:alpha val="40000"/>
              </a:srgbClr>
            </a:outerShdw>
          </a:effectLst>
          <a:extLst/>
        </p:spPr>
      </p:pic>
      <p:pic>
        <p:nvPicPr>
          <p:cNvPr id="9"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179637" y="4411662"/>
            <a:ext cx="2612572" cy="2011680"/>
          </a:xfrm>
          <a:prstGeom prst="rect">
            <a:avLst/>
          </a:prstGeom>
          <a:solidFill>
            <a:srgbClr val="000000">
              <a:shade val="95000"/>
            </a:srgbClr>
          </a:solidFill>
          <a:ln w="254000" cap="sq">
            <a:solidFill>
              <a:srgbClr val="E81123"/>
            </a:solidFill>
            <a:miter lim="800000"/>
          </a:ln>
          <a:effectLst>
            <a:outerShdw blurRad="254000" dist="190500" dir="2700000" sy="90000" algn="bl" rotWithShape="0">
              <a:srgbClr val="000000">
                <a:alpha val="40000"/>
              </a:srgbClr>
            </a:outerShdw>
          </a:effectLst>
          <a:extLst/>
        </p:spPr>
      </p:pic>
      <p:pic>
        <p:nvPicPr>
          <p:cNvPr id="10" name="Picture 2" descr="https://oxfordportal.blob.core.windows.net/vision/Analysis/12.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99236" y="4414837"/>
            <a:ext cx="2612572" cy="2011680"/>
          </a:xfrm>
          <a:prstGeom prst="rect">
            <a:avLst/>
          </a:prstGeom>
          <a:solidFill>
            <a:srgbClr val="000000">
              <a:shade val="95000"/>
            </a:srgbClr>
          </a:solidFill>
          <a:ln w="254000" cap="sq">
            <a:solidFill>
              <a:srgbClr val="C8A403"/>
            </a:solidFill>
            <a:miter lim="800000"/>
          </a:ln>
          <a:effectLst>
            <a:outerShdw blurRad="254000" dist="190500" dir="2700000" sy="90000" algn="bl" rotWithShape="0">
              <a:srgbClr val="000000">
                <a:alpha val="40000"/>
              </a:srgbClr>
            </a:outerShdw>
          </a:effectLst>
          <a:extLst/>
        </p:spPr>
      </p:pic>
    </p:spTree>
    <p:extLst>
      <p:ext uri="{BB962C8B-B14F-4D97-AF65-F5344CB8AC3E}">
        <p14:creationId xmlns:p14="http://schemas.microsoft.com/office/powerpoint/2010/main" val="3319188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Accent Color: Analyze Image</a:t>
            </a:r>
            <a:endParaRPr lang="en-US" dirty="0"/>
          </a:p>
        </p:txBody>
      </p:sp>
      <p:pic>
        <p:nvPicPr>
          <p:cNvPr id="3" name="Picture 2"/>
          <p:cNvPicPr>
            <a:picLocks noChangeAspect="1"/>
          </p:cNvPicPr>
          <p:nvPr/>
        </p:nvPicPr>
        <p:blipFill>
          <a:blip r:embed="rId3"/>
          <a:stretch>
            <a:fillRect/>
          </a:stretch>
        </p:blipFill>
        <p:spPr>
          <a:xfrm>
            <a:off x="665162" y="1855333"/>
            <a:ext cx="4562475" cy="3495675"/>
          </a:xfrm>
          <a:prstGeom prst="rect">
            <a:avLst/>
          </a:prstGeom>
        </p:spPr>
      </p:pic>
      <p:grpSp>
        <p:nvGrpSpPr>
          <p:cNvPr id="6" name="Group 5"/>
          <p:cNvGrpSpPr/>
          <p:nvPr/>
        </p:nvGrpSpPr>
        <p:grpSpPr>
          <a:xfrm>
            <a:off x="6353175" y="1028700"/>
            <a:ext cx="4448175" cy="5316537"/>
            <a:chOff x="6943725" y="1028700"/>
            <a:chExt cx="4448175" cy="5316537"/>
          </a:xfrm>
        </p:grpSpPr>
        <p:pic>
          <p:nvPicPr>
            <p:cNvPr id="4" name="Picture 3"/>
            <p:cNvPicPr>
              <a:picLocks noChangeAspect="1"/>
            </p:cNvPicPr>
            <p:nvPr/>
          </p:nvPicPr>
          <p:blipFill>
            <a:blip r:embed="rId4"/>
            <a:stretch>
              <a:fillRect/>
            </a:stretch>
          </p:blipFill>
          <p:spPr>
            <a:xfrm>
              <a:off x="6943725" y="1028700"/>
              <a:ext cx="4419600" cy="3552825"/>
            </a:xfrm>
            <a:prstGeom prst="rect">
              <a:avLst/>
            </a:prstGeom>
          </p:spPr>
        </p:pic>
        <p:pic>
          <p:nvPicPr>
            <p:cNvPr id="5" name="Picture 4"/>
            <p:cNvPicPr>
              <a:picLocks noChangeAspect="1"/>
            </p:cNvPicPr>
            <p:nvPr/>
          </p:nvPicPr>
          <p:blipFill>
            <a:blip r:embed="rId5"/>
            <a:stretch>
              <a:fillRect/>
            </a:stretch>
          </p:blipFill>
          <p:spPr>
            <a:xfrm>
              <a:off x="6943725" y="4525962"/>
              <a:ext cx="4448175" cy="1819275"/>
            </a:xfrm>
            <a:prstGeom prst="rect">
              <a:avLst/>
            </a:prstGeom>
          </p:spPr>
        </p:pic>
      </p:grpSp>
      <p:sp>
        <p:nvSpPr>
          <p:cNvPr id="7" name="Rectangle 6"/>
          <p:cNvSpPr/>
          <p:nvPr/>
        </p:nvSpPr>
        <p:spPr>
          <a:xfrm>
            <a:off x="6353175" y="4238625"/>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353175" y="6096000"/>
            <a:ext cx="3943350" cy="3238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5646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Accent </a:t>
            </a:r>
            <a:r>
              <a:rPr lang="en-US" dirty="0" smtClean="0"/>
              <a:t>Color: Windows </a:t>
            </a:r>
            <a:r>
              <a:rPr lang="en-US" dirty="0"/>
              <a:t>10 Store</a:t>
            </a:r>
          </a:p>
        </p:txBody>
      </p:sp>
      <p:pic>
        <p:nvPicPr>
          <p:cNvPr id="3" name="Picture 2"/>
          <p:cNvPicPr>
            <a:picLocks noChangeAspect="1"/>
          </p:cNvPicPr>
          <p:nvPr/>
        </p:nvPicPr>
        <p:blipFill>
          <a:blip r:embed="rId3"/>
          <a:stretch>
            <a:fillRect/>
          </a:stretch>
        </p:blipFill>
        <p:spPr>
          <a:xfrm>
            <a:off x="152400" y="1379084"/>
            <a:ext cx="11915775" cy="5057775"/>
          </a:xfrm>
          <a:prstGeom prst="rect">
            <a:avLst/>
          </a:prstGeom>
        </p:spPr>
      </p:pic>
    </p:spTree>
    <p:extLst>
      <p:ext uri="{BB962C8B-B14F-4D97-AF65-F5344CB8AC3E}">
        <p14:creationId xmlns:p14="http://schemas.microsoft.com/office/powerpoint/2010/main" val="33751211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Theme">
  <a:themeElements>
    <a:clrScheme name="Custom 1">
      <a:dk1>
        <a:srgbClr val="FFFFFF"/>
      </a:dk1>
      <a:lt1>
        <a:srgbClr val="000000"/>
      </a:lt1>
      <a:dk2>
        <a:srgbClr val="FFFFFF"/>
      </a:dk2>
      <a:lt2>
        <a:srgbClr val="000000"/>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4633</TotalTime>
  <Words>4574</Words>
  <Application>Microsoft Macintosh PowerPoint</Application>
  <PresentationFormat>Widescreen</PresentationFormat>
  <Paragraphs>753</Paragraphs>
  <Slides>55</Slides>
  <Notes>37</Notes>
  <HiddenSlides>10</HiddenSlides>
  <MMClips>1</MMClips>
  <ScaleCrop>false</ScaleCrop>
  <HeadingPairs>
    <vt:vector size="8" baseType="variant">
      <vt:variant>
        <vt:lpstr>Fonts Used</vt:lpstr>
      </vt:variant>
      <vt:variant>
        <vt:i4>11</vt:i4>
      </vt:variant>
      <vt:variant>
        <vt:lpstr>Theme</vt:lpstr>
      </vt:variant>
      <vt:variant>
        <vt:i4>3</vt:i4>
      </vt:variant>
      <vt:variant>
        <vt:lpstr>Embedded OLE Servers</vt:lpstr>
      </vt:variant>
      <vt:variant>
        <vt:i4>1</vt:i4>
      </vt:variant>
      <vt:variant>
        <vt:lpstr>Slide Titles</vt:lpstr>
      </vt:variant>
      <vt:variant>
        <vt:i4>55</vt:i4>
      </vt:variant>
    </vt:vector>
  </HeadingPairs>
  <TitlesOfParts>
    <vt:vector size="70" baseType="lpstr">
      <vt:lpstr>Calibri</vt:lpstr>
      <vt:lpstr>Calibri Light</vt:lpstr>
      <vt:lpstr>Cambria Math</vt:lpstr>
      <vt:lpstr>MS PGothic</vt:lpstr>
      <vt:lpstr>Perpetua</vt:lpstr>
      <vt:lpstr>Segoe UI</vt:lpstr>
      <vt:lpstr>Segoe UI Light</vt:lpstr>
      <vt:lpstr>Segoe UI Semibold</vt:lpstr>
      <vt:lpstr>Segoe UI Semilight</vt:lpstr>
      <vt:lpstr>Wingdings</vt:lpstr>
      <vt:lpstr>Arial</vt:lpstr>
      <vt:lpstr>Office Theme</vt:lpstr>
      <vt:lpstr>2_Office Theme</vt:lpstr>
      <vt:lpstr>1_Office Theme</vt:lpstr>
      <vt:lpstr>think-cell Slide</vt:lpstr>
      <vt:lpstr>Azure Machine Learning</vt:lpstr>
      <vt:lpstr>What is Machine Learning ?</vt:lpstr>
      <vt:lpstr>Microsoft &amp; Machine Learning</vt:lpstr>
      <vt:lpstr>Why Machine Learning?</vt:lpstr>
      <vt:lpstr>PowerPoint Presentation</vt:lpstr>
      <vt:lpstr>Image Analyze</vt:lpstr>
      <vt:lpstr>Accent Color: Which border color is the best?</vt:lpstr>
      <vt:lpstr>Accent Color: Analyze Image</vt:lpstr>
      <vt:lpstr>Accent Color: Windows 10 Store</vt:lpstr>
      <vt:lpstr>Accent Color: Windows 10 Store</vt:lpstr>
      <vt:lpstr>Text Analytics: User reviews</vt:lpstr>
      <vt:lpstr>Data Science</vt:lpstr>
      <vt:lpstr>Microsoft Azure Machine Learning</vt:lpstr>
      <vt:lpstr>From data to decisions and actions</vt:lpstr>
      <vt:lpstr>Transform data into intelligent action</vt:lpstr>
      <vt:lpstr>Microsoft Azure Machine Learning</vt:lpstr>
      <vt:lpstr>Microsoft Azure Machine Learning  Built for a cloud-first, mobile-first world</vt:lpstr>
      <vt:lpstr>Microsoft Azure Machine Learning</vt:lpstr>
      <vt:lpstr>Azure Machine Learning Ecosystem</vt:lpstr>
      <vt:lpstr>PowerPoint Presentation</vt:lpstr>
      <vt:lpstr>Azure Machine Learning Service Data -&gt; Predictive model -&gt; Operational web API in minutes</vt:lpstr>
      <vt:lpstr>What is Machine Learning ?</vt:lpstr>
      <vt:lpstr>EXAMPLE</vt:lpstr>
      <vt:lpstr>PowerPoint Presentation</vt:lpstr>
      <vt:lpstr>Model (Regression)</vt:lpstr>
      <vt:lpstr>EXAMPLE</vt:lpstr>
      <vt:lpstr>Model (Decision Tree)</vt:lpstr>
      <vt:lpstr>EXAMPLE</vt:lpstr>
      <vt:lpstr>Model (Classification)</vt:lpstr>
      <vt:lpstr>Known data (Training data)</vt:lpstr>
      <vt:lpstr>Known data (Training data)</vt:lpstr>
      <vt:lpstr>Feature vector</vt:lpstr>
      <vt:lpstr>Developing a Model</vt:lpstr>
      <vt:lpstr>Model’s Performance</vt:lpstr>
      <vt:lpstr>Steps to Build a Machine Learning Solution</vt:lpstr>
      <vt:lpstr>Confusion</vt:lpstr>
      <vt:lpstr>Example use cases</vt:lpstr>
      <vt:lpstr>Machine Learning Algorithms</vt:lpstr>
      <vt:lpstr>Machine Learning Algorithms</vt:lpstr>
      <vt:lpstr>Machine Learning Algorithms</vt:lpstr>
      <vt:lpstr>Common Classes of Algorithms (Supervised|Unsupervised)</vt:lpstr>
      <vt:lpstr>Why you need to know these algorithms?</vt:lpstr>
      <vt:lpstr>Classification</vt:lpstr>
      <vt:lpstr>Clustering</vt:lpstr>
      <vt:lpstr>Regression</vt:lpstr>
      <vt:lpstr>Regression versus Classification</vt:lpstr>
      <vt:lpstr>Binary versus Multiclass Classification</vt:lpstr>
      <vt:lpstr>Azure Machine Learning Templates|APIs</vt:lpstr>
      <vt:lpstr>Machine Learning APIs</vt:lpstr>
      <vt:lpstr>PowerPoint Presentation</vt:lpstr>
      <vt:lpstr>Smart Buildings </vt:lpstr>
      <vt:lpstr>Demand Forecasting </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Mustafa Kasap</dc:creator>
  <cp:lastModifiedBy>Mustafa Kasap</cp:lastModifiedBy>
  <cp:revision>283</cp:revision>
  <dcterms:created xsi:type="dcterms:W3CDTF">2015-10-06T17:16:38Z</dcterms:created>
  <dcterms:modified xsi:type="dcterms:W3CDTF">2016-04-11T22:46:44Z</dcterms:modified>
</cp:coreProperties>
</file>